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3"/>
  </p:notesMasterIdLst>
  <p:sldIdLst>
    <p:sldId id="256" r:id="rId5"/>
    <p:sldId id="257" r:id="rId6"/>
    <p:sldId id="259" r:id="rId7"/>
    <p:sldId id="297" r:id="rId8"/>
    <p:sldId id="312" r:id="rId9"/>
    <p:sldId id="309" r:id="rId10"/>
    <p:sldId id="265" r:id="rId11"/>
    <p:sldId id="300" r:id="rId12"/>
    <p:sldId id="266" r:id="rId13"/>
    <p:sldId id="267" r:id="rId14"/>
    <p:sldId id="268" r:id="rId15"/>
    <p:sldId id="261" r:id="rId16"/>
    <p:sldId id="277" r:id="rId17"/>
    <p:sldId id="278" r:id="rId18"/>
    <p:sldId id="313" r:id="rId19"/>
    <p:sldId id="282" r:id="rId20"/>
    <p:sldId id="314" r:id="rId21"/>
    <p:sldId id="271" r:id="rId22"/>
    <p:sldId id="289" r:id="rId23"/>
    <p:sldId id="305" r:id="rId24"/>
    <p:sldId id="290" r:id="rId25"/>
    <p:sldId id="308" r:id="rId26"/>
    <p:sldId id="293" r:id="rId27"/>
    <p:sldId id="291" r:id="rId28"/>
    <p:sldId id="311" r:id="rId29"/>
    <p:sldId id="303" r:id="rId30"/>
    <p:sldId id="310" r:id="rId31"/>
    <p:sldId id="307" r:id="rId32"/>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38" autoAdjust="0"/>
    <p:restoredTop sz="60342" autoAdjust="0"/>
  </p:normalViewPr>
  <p:slideViewPr>
    <p:cSldViewPr snapToGrid="0" snapToObjects="1">
      <p:cViewPr>
        <p:scale>
          <a:sx n="68" d="100"/>
          <a:sy n="68" d="100"/>
        </p:scale>
        <p:origin x="-2856" y="-760"/>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40B050-C05D-9941-B8C1-2CBEB27F4AE6}" type="datetimeFigureOut">
              <a:rPr lang="en-US" smtClean="0"/>
              <a:t>05/10/18</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6C3BA7-E516-9846-A1B8-AB0E32A98154}" type="slidenum">
              <a:rPr lang="en-US" smtClean="0"/>
              <a:t>‹#›</a:t>
            </a:fld>
            <a:endParaRPr lang="en-US"/>
          </a:p>
        </p:txBody>
      </p:sp>
    </p:spTree>
    <p:extLst>
      <p:ext uri="{BB962C8B-B14F-4D97-AF65-F5344CB8AC3E}">
        <p14:creationId xmlns:p14="http://schemas.microsoft.com/office/powerpoint/2010/main" val="15793707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dirty="0" smtClean="0"/>
              <a:t>Good evening everyone, first</a:t>
            </a:r>
            <a:r>
              <a:rPr lang="en-US" baseline="0" dirty="0" smtClean="0"/>
              <a:t> of all, thanks for deciding to stay so late and I hope you enjoy all the talks. </a:t>
            </a:r>
            <a:endParaRPr lang="en-US" dirty="0" smtClean="0"/>
          </a:p>
          <a:p>
            <a:pPr marL="0" indent="0">
              <a:buFontTx/>
              <a:buNone/>
            </a:pPr>
            <a:r>
              <a:rPr lang="en-US" dirty="0" smtClean="0"/>
              <a:t>I am Xi, a PhD student in computer graphics at the technical university of Berlin.</a:t>
            </a:r>
            <a:r>
              <a:rPr lang="en-US" baseline="0" dirty="0" smtClean="0"/>
              <a:t> </a:t>
            </a:r>
          </a:p>
          <a:p>
            <a:pPr marL="0" indent="0">
              <a:buFontTx/>
              <a:buNone/>
            </a:pPr>
            <a:endParaRPr lang="en-US" baseline="0" dirty="0" smtClean="0"/>
          </a:p>
          <a:p>
            <a:pPr marL="0" indent="0">
              <a:buFontTx/>
              <a:buNone/>
            </a:pPr>
            <a:r>
              <a:rPr lang="en-US" baseline="0" dirty="0" smtClean="0"/>
              <a:t>The project I will describe to you today is about our proposal of generating an importance map, at least it could be one option. And it might allow us to experimentally probe the image content that has been recalled from visual episodic memory. </a:t>
            </a:r>
            <a:endParaRPr lang="en-US" dirty="0" smtClean="0"/>
          </a:p>
          <a:p>
            <a:pPr marL="0" indent="0">
              <a:buFontTx/>
              <a:buNone/>
            </a:pPr>
            <a:r>
              <a:rPr lang="en-US" baseline="0" dirty="0" smtClean="0"/>
              <a:t>Let’s first start with an example. On the next slide there will be an image. Please feel free to look wherever you want and the total viewing time is only five seconds. Ready, lets go. </a:t>
            </a: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BC6C3BA7-E516-9846-A1B8-AB0E32A98154}" type="slidenum">
              <a:rPr lang="en-US" smtClean="0"/>
              <a:t>1</a:t>
            </a:fld>
            <a:endParaRPr lang="en-US"/>
          </a:p>
        </p:txBody>
      </p:sp>
    </p:spTree>
    <p:extLst>
      <p:ext uri="{BB962C8B-B14F-4D97-AF65-F5344CB8AC3E}">
        <p14:creationId xmlns:p14="http://schemas.microsoft.com/office/powerpoint/2010/main" val="1193609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the</a:t>
            </a:r>
            <a:r>
              <a:rPr lang="en-US" baseline="0" dirty="0" smtClean="0"/>
              <a:t> screen is set to grey for another  5 seconds, during which observer is asked to immediately recall the image from memory. </a:t>
            </a:r>
            <a:endParaRPr lang="en-US" dirty="0"/>
          </a:p>
        </p:txBody>
      </p:sp>
      <p:sp>
        <p:nvSpPr>
          <p:cNvPr id="4" name="Slide Number Placeholder 3"/>
          <p:cNvSpPr>
            <a:spLocks noGrp="1"/>
          </p:cNvSpPr>
          <p:nvPr>
            <p:ph type="sldNum" sz="quarter" idx="10"/>
          </p:nvPr>
        </p:nvSpPr>
        <p:spPr/>
        <p:txBody>
          <a:bodyPr/>
          <a:lstStyle/>
          <a:p>
            <a:fld id="{BC6C3BA7-E516-9846-A1B8-AB0E32A98154}" type="slidenum">
              <a:rPr lang="en-US" smtClean="0"/>
              <a:t>10</a:t>
            </a:fld>
            <a:endParaRPr lang="en-US"/>
          </a:p>
        </p:txBody>
      </p:sp>
    </p:spTree>
    <p:extLst>
      <p:ext uri="{BB962C8B-B14F-4D97-AF65-F5344CB8AC3E}">
        <p14:creationId xmlns:p14="http://schemas.microsoft.com/office/powerpoint/2010/main" val="672962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end, the screen turns back to black. </a:t>
            </a:r>
            <a:endParaRPr lang="en-US" dirty="0"/>
          </a:p>
        </p:txBody>
      </p:sp>
      <p:sp>
        <p:nvSpPr>
          <p:cNvPr id="4" name="Slide Number Placeholder 3"/>
          <p:cNvSpPr>
            <a:spLocks noGrp="1"/>
          </p:cNvSpPr>
          <p:nvPr>
            <p:ph type="sldNum" sz="quarter" idx="10"/>
          </p:nvPr>
        </p:nvSpPr>
        <p:spPr/>
        <p:txBody>
          <a:bodyPr/>
          <a:lstStyle/>
          <a:p>
            <a:fld id="{BC6C3BA7-E516-9846-A1B8-AB0E32A98154}" type="slidenum">
              <a:rPr lang="en-US" smtClean="0"/>
              <a:t>11</a:t>
            </a:fld>
            <a:endParaRPr lang="en-US"/>
          </a:p>
        </p:txBody>
      </p:sp>
    </p:spTree>
    <p:extLst>
      <p:ext uri="{BB962C8B-B14F-4D97-AF65-F5344CB8AC3E}">
        <p14:creationId xmlns:p14="http://schemas.microsoft.com/office/powerpoint/2010/main" val="1466006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see a viewing sequence of one observer looking at one image for 5</a:t>
            </a:r>
            <a:r>
              <a:rPr lang="en-US" baseline="0" dirty="0" smtClean="0"/>
              <a:t> seconds, where the size of each fixation corresponds to its duration. </a:t>
            </a:r>
            <a:endParaRPr lang="en-US" dirty="0"/>
          </a:p>
        </p:txBody>
      </p:sp>
      <p:sp>
        <p:nvSpPr>
          <p:cNvPr id="4" name="Slide Number Placeholder 3"/>
          <p:cNvSpPr>
            <a:spLocks noGrp="1"/>
          </p:cNvSpPr>
          <p:nvPr>
            <p:ph type="sldNum" sz="quarter" idx="10"/>
          </p:nvPr>
        </p:nvSpPr>
        <p:spPr/>
        <p:txBody>
          <a:bodyPr/>
          <a:lstStyle/>
          <a:p>
            <a:fld id="{BC6C3BA7-E516-9846-A1B8-AB0E32A98154}" type="slidenum">
              <a:rPr lang="en-US" smtClean="0"/>
              <a:t>12</a:t>
            </a:fld>
            <a:endParaRPr lang="en-US"/>
          </a:p>
        </p:txBody>
      </p:sp>
    </p:spTree>
    <p:extLst>
      <p:ext uri="{BB962C8B-B14F-4D97-AF65-F5344CB8AC3E}">
        <p14:creationId xmlns:p14="http://schemas.microsoft.com/office/powerpoint/2010/main" val="2400915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see</a:t>
            </a:r>
            <a:r>
              <a:rPr lang="en-US" baseline="0" dirty="0" smtClean="0"/>
              <a:t> the corresponding sequence of eye movements during recall of the same image, however, in front of a gray background without any visual features. </a:t>
            </a:r>
            <a:endParaRPr lang="en-US" dirty="0"/>
          </a:p>
        </p:txBody>
      </p:sp>
      <p:sp>
        <p:nvSpPr>
          <p:cNvPr id="4" name="Slide Number Placeholder 3"/>
          <p:cNvSpPr>
            <a:spLocks noGrp="1"/>
          </p:cNvSpPr>
          <p:nvPr>
            <p:ph type="sldNum" sz="quarter" idx="10"/>
          </p:nvPr>
        </p:nvSpPr>
        <p:spPr/>
        <p:txBody>
          <a:bodyPr/>
          <a:lstStyle/>
          <a:p>
            <a:fld id="{BC6C3BA7-E516-9846-A1B8-AB0E32A98154}" type="slidenum">
              <a:rPr lang="en-US" smtClean="0"/>
              <a:t>13</a:t>
            </a:fld>
            <a:endParaRPr lang="en-US"/>
          </a:p>
        </p:txBody>
      </p:sp>
    </p:spTree>
    <p:extLst>
      <p:ext uri="{BB962C8B-B14F-4D97-AF65-F5344CB8AC3E}">
        <p14:creationId xmlns:p14="http://schemas.microsoft.com/office/powerpoint/2010/main" val="2400915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a:t>
            </a:r>
            <a:r>
              <a:rPr lang="en-US" baseline="0" dirty="0" smtClean="0"/>
              <a:t>aligning two previous sequences together, we see that there is a qualitatively similarity between them. </a:t>
            </a:r>
          </a:p>
          <a:p>
            <a:r>
              <a:rPr lang="en-US" baseline="0" dirty="0" smtClean="0"/>
              <a:t>However, eye movements during recall seem to be less accurate and there is no clear one to one correspondences. </a:t>
            </a:r>
          </a:p>
          <a:p>
            <a:endParaRPr lang="en-US" baseline="0" dirty="0" smtClean="0"/>
          </a:p>
          <a:p>
            <a:r>
              <a:rPr lang="en-US" baseline="0" dirty="0" smtClean="0"/>
              <a:t>This is well known that the locations of gaze during recall contain significant displacement. In order to know which fixation during encoding has been recalled, we need to first find a way to match them. </a:t>
            </a:r>
          </a:p>
        </p:txBody>
      </p:sp>
      <p:sp>
        <p:nvSpPr>
          <p:cNvPr id="4" name="Slide Number Placeholder 3"/>
          <p:cNvSpPr>
            <a:spLocks noGrp="1"/>
          </p:cNvSpPr>
          <p:nvPr>
            <p:ph type="sldNum" sz="quarter" idx="10"/>
          </p:nvPr>
        </p:nvSpPr>
        <p:spPr/>
        <p:txBody>
          <a:bodyPr/>
          <a:lstStyle/>
          <a:p>
            <a:fld id="{BC6C3BA7-E516-9846-A1B8-AB0E32A98154}" type="slidenum">
              <a:rPr lang="en-US" smtClean="0"/>
              <a:t>14</a:t>
            </a:fld>
            <a:endParaRPr lang="en-US"/>
          </a:p>
        </p:txBody>
      </p:sp>
    </p:spTree>
    <p:extLst>
      <p:ext uri="{BB962C8B-B14F-4D97-AF65-F5344CB8AC3E}">
        <p14:creationId xmlns:p14="http://schemas.microsoft.com/office/powerpoint/2010/main" val="2400915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propose an elastic matching algorithm to compute a deformation mapping. Here we see an toy example where encoding fixations are shown in green and </a:t>
            </a:r>
            <a:r>
              <a:rPr lang="en-US" dirty="0" smtClean="0"/>
              <a:t>the corresponding recall fixations</a:t>
            </a:r>
            <a:r>
              <a:rPr lang="en-US" baseline="0" dirty="0" smtClean="0"/>
              <a:t> are in red.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Our goal is to deform the recall fixations so that they move closer towards the intended encoding fixations. More precisely, we want to match each fixation during recall to an encoding fixation that concerns the same visual element, assume there is one.</a:t>
            </a:r>
          </a:p>
        </p:txBody>
      </p:sp>
      <p:sp>
        <p:nvSpPr>
          <p:cNvPr id="4" name="Slide Number Placeholder 3"/>
          <p:cNvSpPr>
            <a:spLocks noGrp="1"/>
          </p:cNvSpPr>
          <p:nvPr>
            <p:ph type="sldNum" sz="quarter" idx="10"/>
          </p:nvPr>
        </p:nvSpPr>
        <p:spPr/>
        <p:txBody>
          <a:bodyPr/>
          <a:lstStyle/>
          <a:p>
            <a:fld id="{BC6C3BA7-E516-9846-A1B8-AB0E32A98154}" type="slidenum">
              <a:rPr lang="en-US" smtClean="0"/>
              <a:t>15</a:t>
            </a:fld>
            <a:endParaRPr lang="en-US"/>
          </a:p>
        </p:txBody>
      </p:sp>
    </p:spTree>
    <p:extLst>
      <p:ext uri="{BB962C8B-B14F-4D97-AF65-F5344CB8AC3E}">
        <p14:creationId xmlns:p14="http://schemas.microsoft.com/office/powerpoint/2010/main" val="3457034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Due to the lack of reference during recall in front of a homogeneous area, a global transformation is often required, which includes rotation and translation. However, recall fixations also contain local inaccuracies and a rigid transformation alone doesn’t give desired results. Therefore we combine them and allow both global rigid transformation and local deformation. The deformed fixations are shown in yellow. Then we can simply use a matching radius to select the recalled fixations. Namely, each fixation during encoding is considered as being recalled only when it has a matched recall fixation nearby. In this toy example, four out of six fixations are considered as being recalled. </a:t>
            </a:r>
          </a:p>
          <a:p>
            <a:endParaRPr lang="en-US" baseline="0" dirty="0" smtClean="0"/>
          </a:p>
          <a:p>
            <a:r>
              <a:rPr lang="en-US" baseline="0" dirty="0" smtClean="0"/>
              <a:t>Many of you might be confused here and honestly I even don’t think I can understand it from such short explanation. But I am afraid we don’t have enough time to go more in depth and please refer to our manuscript for details.</a:t>
            </a:r>
          </a:p>
        </p:txBody>
      </p:sp>
      <p:sp>
        <p:nvSpPr>
          <p:cNvPr id="4" name="Slide Number Placeholder 3"/>
          <p:cNvSpPr>
            <a:spLocks noGrp="1"/>
          </p:cNvSpPr>
          <p:nvPr>
            <p:ph type="sldNum" sz="quarter" idx="10"/>
          </p:nvPr>
        </p:nvSpPr>
        <p:spPr/>
        <p:txBody>
          <a:bodyPr/>
          <a:lstStyle/>
          <a:p>
            <a:fld id="{BC6C3BA7-E516-9846-A1B8-AB0E32A98154}" type="slidenum">
              <a:rPr lang="en-US" smtClean="0"/>
              <a:t>16</a:t>
            </a:fld>
            <a:endParaRPr lang="en-US"/>
          </a:p>
        </p:txBody>
      </p:sp>
    </p:spTree>
    <p:extLst>
      <p:ext uri="{BB962C8B-B14F-4D97-AF65-F5344CB8AC3E}">
        <p14:creationId xmlns:p14="http://schemas.microsoft.com/office/powerpoint/2010/main" val="3457034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have conducted an experiment using 100 natural images as stimuli and collected data from 28 observers. For each image, we match the recall fixations to corresponding fixations during encoding and aggregate the remaining fixations into an importance map, similar to fixation density map. </a:t>
            </a:r>
          </a:p>
          <a:p>
            <a:r>
              <a:rPr lang="en-US" baseline="0" dirty="0" smtClean="0"/>
              <a:t>Let me show you some interesting effects we observed in the results. </a:t>
            </a:r>
          </a:p>
          <a:p>
            <a:endParaRPr lang="en-US" baseline="0" dirty="0" smtClean="0"/>
          </a:p>
          <a:p>
            <a:r>
              <a:rPr lang="en-US" baseline="0" dirty="0" smtClean="0"/>
              <a:t>Failure cases </a:t>
            </a:r>
          </a:p>
          <a:p>
            <a:r>
              <a:rPr lang="en-US" baseline="0" dirty="0" smtClean="0"/>
              <a:t>What is the goal? Briefly explain what is rigid and what is deformation </a:t>
            </a:r>
          </a:p>
        </p:txBody>
      </p:sp>
      <p:sp>
        <p:nvSpPr>
          <p:cNvPr id="4" name="Slide Number Placeholder 3"/>
          <p:cNvSpPr>
            <a:spLocks noGrp="1"/>
          </p:cNvSpPr>
          <p:nvPr>
            <p:ph type="sldNum" sz="quarter" idx="10"/>
          </p:nvPr>
        </p:nvSpPr>
        <p:spPr/>
        <p:txBody>
          <a:bodyPr/>
          <a:lstStyle/>
          <a:p>
            <a:fld id="{BC6C3BA7-E516-9846-A1B8-AB0E32A98154}" type="slidenum">
              <a:rPr lang="en-US" smtClean="0"/>
              <a:t>17</a:t>
            </a:fld>
            <a:endParaRPr lang="en-US"/>
          </a:p>
        </p:txBody>
      </p:sp>
    </p:spTree>
    <p:extLst>
      <p:ext uri="{BB962C8B-B14F-4D97-AF65-F5344CB8AC3E}">
        <p14:creationId xmlns:p14="http://schemas.microsoft.com/office/powerpoint/2010/main" val="3457034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is the image stimulus, followed by its fixation density map overlaid on top. The importance map is shown in the last column.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we see an example related</a:t>
            </a:r>
            <a:r>
              <a:rPr lang="en-US" baseline="0" dirty="0" smtClean="0"/>
              <a:t> to low-level features, which contribute significantly to fixation-based attention models. </a:t>
            </a:r>
          </a:p>
          <a:p>
            <a:r>
              <a:rPr lang="en-US" baseline="0" dirty="0" smtClean="0"/>
              <a:t>Notice that in this example the white box over a black background draw a lot of attention during encoding, however, it seems like later observers decide it is not worth remembering. </a:t>
            </a:r>
          </a:p>
        </p:txBody>
      </p:sp>
      <p:sp>
        <p:nvSpPr>
          <p:cNvPr id="4" name="Slide Number Placeholder 3"/>
          <p:cNvSpPr>
            <a:spLocks noGrp="1"/>
          </p:cNvSpPr>
          <p:nvPr>
            <p:ph type="sldNum" sz="quarter" idx="10"/>
          </p:nvPr>
        </p:nvSpPr>
        <p:spPr/>
        <p:txBody>
          <a:bodyPr/>
          <a:lstStyle/>
          <a:p>
            <a:fld id="{BC6C3BA7-E516-9846-A1B8-AB0E32A98154}" type="slidenum">
              <a:rPr lang="en-US" smtClean="0"/>
              <a:t>18</a:t>
            </a:fld>
            <a:endParaRPr lang="en-US"/>
          </a:p>
        </p:txBody>
      </p:sp>
    </p:spTree>
    <p:extLst>
      <p:ext uri="{BB962C8B-B14F-4D97-AF65-F5344CB8AC3E}">
        <p14:creationId xmlns:p14="http://schemas.microsoft.com/office/powerpoint/2010/main" val="2029132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Text has been known to attract</a:t>
            </a:r>
            <a:r>
              <a:rPr lang="en-US" baseline="0" dirty="0" smtClean="0"/>
              <a:t> fixations during image inspection, however, like shown in this example, people seem to forget about them quickly, especially when they are not readable. </a:t>
            </a:r>
            <a:endParaRPr lang="en-US" dirty="0"/>
          </a:p>
        </p:txBody>
      </p:sp>
      <p:sp>
        <p:nvSpPr>
          <p:cNvPr id="4" name="Slide Number Placeholder 3"/>
          <p:cNvSpPr>
            <a:spLocks noGrp="1"/>
          </p:cNvSpPr>
          <p:nvPr>
            <p:ph type="sldNum" sz="quarter" idx="10"/>
          </p:nvPr>
        </p:nvSpPr>
        <p:spPr/>
        <p:txBody>
          <a:bodyPr/>
          <a:lstStyle/>
          <a:p>
            <a:fld id="{BC6C3BA7-E516-9846-A1B8-AB0E32A98154}" type="slidenum">
              <a:rPr lang="en-US" smtClean="0"/>
              <a:t>19</a:t>
            </a:fld>
            <a:endParaRPr lang="en-US"/>
          </a:p>
        </p:txBody>
      </p:sp>
    </p:spTree>
    <p:extLst>
      <p:ext uri="{BB962C8B-B14F-4D97-AF65-F5344CB8AC3E}">
        <p14:creationId xmlns:p14="http://schemas.microsoft.com/office/powerpoint/2010/main" val="202913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four, three,</a:t>
            </a:r>
            <a:r>
              <a:rPr lang="en-US" baseline="0" dirty="0" smtClean="0"/>
              <a:t> two, one</a:t>
            </a:r>
            <a:endParaRPr lang="en-US" dirty="0"/>
          </a:p>
        </p:txBody>
      </p:sp>
      <p:sp>
        <p:nvSpPr>
          <p:cNvPr id="4" name="Slide Number Placeholder 3"/>
          <p:cNvSpPr>
            <a:spLocks noGrp="1"/>
          </p:cNvSpPr>
          <p:nvPr>
            <p:ph type="sldNum" sz="quarter" idx="10"/>
          </p:nvPr>
        </p:nvSpPr>
        <p:spPr/>
        <p:txBody>
          <a:bodyPr/>
          <a:lstStyle/>
          <a:p>
            <a:fld id="{BC6C3BA7-E516-9846-A1B8-AB0E32A98154}" type="slidenum">
              <a:rPr lang="en-US" smtClean="0"/>
              <a:t>2</a:t>
            </a:fld>
            <a:endParaRPr lang="en-US"/>
          </a:p>
        </p:txBody>
      </p:sp>
    </p:spTree>
    <p:extLst>
      <p:ext uri="{BB962C8B-B14F-4D97-AF65-F5344CB8AC3E}">
        <p14:creationId xmlns:p14="http://schemas.microsoft.com/office/powerpoint/2010/main" val="3045379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a:t>
            </a:r>
            <a:r>
              <a:rPr lang="en-US" baseline="0" dirty="0" smtClean="0"/>
              <a:t> signs that are designed to convey information also seem to be less importance once the information has been decoded. </a:t>
            </a:r>
            <a:endParaRPr lang="en-US" dirty="0"/>
          </a:p>
        </p:txBody>
      </p:sp>
      <p:sp>
        <p:nvSpPr>
          <p:cNvPr id="4" name="Slide Number Placeholder 3"/>
          <p:cNvSpPr>
            <a:spLocks noGrp="1"/>
          </p:cNvSpPr>
          <p:nvPr>
            <p:ph type="sldNum" sz="quarter" idx="10"/>
          </p:nvPr>
        </p:nvSpPr>
        <p:spPr/>
        <p:txBody>
          <a:bodyPr/>
          <a:lstStyle/>
          <a:p>
            <a:fld id="{BC6C3BA7-E516-9846-A1B8-AB0E32A98154}" type="slidenum">
              <a:rPr lang="en-US" smtClean="0"/>
              <a:t>20</a:t>
            </a:fld>
            <a:endParaRPr lang="en-US"/>
          </a:p>
        </p:txBody>
      </p:sp>
    </p:spTree>
    <p:extLst>
      <p:ext uri="{BB962C8B-B14F-4D97-AF65-F5344CB8AC3E}">
        <p14:creationId xmlns:p14="http://schemas.microsoft.com/office/powerpoint/2010/main" val="2029132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see an image example which contains many small people that are largely forgotten. </a:t>
            </a:r>
            <a:endParaRPr lang="en-US" dirty="0"/>
          </a:p>
        </p:txBody>
      </p:sp>
      <p:sp>
        <p:nvSpPr>
          <p:cNvPr id="4" name="Slide Number Placeholder 3"/>
          <p:cNvSpPr>
            <a:spLocks noGrp="1"/>
          </p:cNvSpPr>
          <p:nvPr>
            <p:ph type="sldNum" sz="quarter" idx="10"/>
          </p:nvPr>
        </p:nvSpPr>
        <p:spPr/>
        <p:txBody>
          <a:bodyPr/>
          <a:lstStyle/>
          <a:p>
            <a:fld id="{BC6C3BA7-E516-9846-A1B8-AB0E32A98154}" type="slidenum">
              <a:rPr lang="en-US" smtClean="0"/>
              <a:t>21</a:t>
            </a:fld>
            <a:endParaRPr lang="en-US"/>
          </a:p>
        </p:txBody>
      </p:sp>
    </p:spTree>
    <p:extLst>
      <p:ext uri="{BB962C8B-B14F-4D97-AF65-F5344CB8AC3E}">
        <p14:creationId xmlns:p14="http://schemas.microsoft.com/office/powerpoint/2010/main" val="2029132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if people are large enough, they seem to be remembered during recall as shown in this example. </a:t>
            </a:r>
            <a:endParaRPr lang="en-US" dirty="0"/>
          </a:p>
        </p:txBody>
      </p:sp>
      <p:sp>
        <p:nvSpPr>
          <p:cNvPr id="4" name="Slide Number Placeholder 3"/>
          <p:cNvSpPr>
            <a:spLocks noGrp="1"/>
          </p:cNvSpPr>
          <p:nvPr>
            <p:ph type="sldNum" sz="quarter" idx="10"/>
          </p:nvPr>
        </p:nvSpPr>
        <p:spPr/>
        <p:txBody>
          <a:bodyPr/>
          <a:lstStyle/>
          <a:p>
            <a:fld id="{BC6C3BA7-E516-9846-A1B8-AB0E32A98154}" type="slidenum">
              <a:rPr lang="en-US" smtClean="0"/>
              <a:t>22</a:t>
            </a:fld>
            <a:endParaRPr lang="en-US"/>
          </a:p>
        </p:txBody>
      </p:sp>
    </p:spTree>
    <p:extLst>
      <p:ext uri="{BB962C8B-B14F-4D97-AF65-F5344CB8AC3E}">
        <p14:creationId xmlns:p14="http://schemas.microsoft.com/office/powerpoint/2010/main" val="2029132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see if there is a size effect, </a:t>
            </a:r>
            <a:r>
              <a:rPr lang="en-US" dirty="0" smtClean="0"/>
              <a:t>we draw</a:t>
            </a:r>
            <a:r>
              <a:rPr lang="en-US" baseline="0" dirty="0" smtClean="0"/>
              <a:t> </a:t>
            </a:r>
            <a:r>
              <a:rPr lang="en-US" dirty="0" smtClean="0"/>
              <a:t>bounding boxes over people in all 100 images, and the percentage</a:t>
            </a:r>
            <a:r>
              <a:rPr lang="en-US" baseline="0" dirty="0" smtClean="0"/>
              <a:t> of remembered fixations is plotted as a function of the size of the bounding box. As expected, </a:t>
            </a:r>
            <a:r>
              <a:rPr lang="en-US" sz="1200" kern="1200" dirty="0" smtClean="0">
                <a:solidFill>
                  <a:schemeClr val="tx1"/>
                </a:solidFill>
                <a:effectLst/>
                <a:latin typeface="+mn-lt"/>
                <a:ea typeface="+mn-ea"/>
                <a:cs typeface="+mn-cs"/>
              </a:rPr>
              <a:t>small-sized people seem to be largely forgotten, but to a certain extend, people are remembered.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a:t>
            </a:r>
            <a:r>
              <a:rPr lang="en-US" sz="1200" kern="1200" baseline="0" dirty="0" smtClean="0">
                <a:solidFill>
                  <a:schemeClr val="tx1"/>
                </a:solidFill>
                <a:effectLst/>
                <a:latin typeface="+mn-lt"/>
                <a:ea typeface="+mn-ea"/>
                <a:cs typeface="+mn-cs"/>
              </a:rPr>
              <a:t> the take-away message would be if you want to be remembered, try to be as large as possible.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C6C3BA7-E516-9846-A1B8-AB0E32A98154}" type="slidenum">
              <a:rPr lang="en-US" smtClean="0"/>
              <a:t>23</a:t>
            </a:fld>
            <a:endParaRPr lang="en-US"/>
          </a:p>
        </p:txBody>
      </p:sp>
    </p:spTree>
    <p:extLst>
      <p:ext uri="{BB962C8B-B14F-4D97-AF65-F5344CB8AC3E}">
        <p14:creationId xmlns:p14="http://schemas.microsoft.com/office/powerpoint/2010/main" val="2029132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interesting effect is related to gaze following. Out</a:t>
            </a:r>
            <a:r>
              <a:rPr lang="en-US" sz="1200" kern="1200" baseline="0" dirty="0" smtClean="0">
                <a:solidFill>
                  <a:schemeClr val="tx1"/>
                </a:solidFill>
                <a:effectLst/>
                <a:latin typeface="+mn-lt"/>
                <a:ea typeface="+mn-ea"/>
                <a:cs typeface="+mn-cs"/>
              </a:rPr>
              <a:t> of social convention, we know that observers tend to follow the gaze direction of the person in the image.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shown in this example, the white</a:t>
            </a:r>
            <a:r>
              <a:rPr lang="en-US" sz="1200" kern="1200" baseline="0" dirty="0" smtClean="0">
                <a:solidFill>
                  <a:schemeClr val="tx1"/>
                </a:solidFill>
                <a:effectLst/>
                <a:latin typeface="+mn-lt"/>
                <a:ea typeface="+mn-ea"/>
                <a:cs typeface="+mn-cs"/>
              </a:rPr>
              <a:t> bowl </a:t>
            </a:r>
            <a:r>
              <a:rPr lang="en-US" sz="1200" kern="1200" dirty="0" smtClean="0">
                <a:solidFill>
                  <a:schemeClr val="tx1"/>
                </a:solidFill>
                <a:effectLst/>
                <a:latin typeface="+mn-lt"/>
                <a:ea typeface="+mn-ea"/>
                <a:cs typeface="+mn-cs"/>
              </a:rPr>
              <a:t>looked at by the person is also looked at by many participants during encoding of course there might be other reasons, but it is much less remembered. </a:t>
            </a:r>
            <a:endParaRPr lang="en-US" dirty="0" smtClean="0"/>
          </a:p>
          <a:p>
            <a:endParaRPr lang="en-US" dirty="0"/>
          </a:p>
        </p:txBody>
      </p:sp>
      <p:sp>
        <p:nvSpPr>
          <p:cNvPr id="4" name="Slide Number Placeholder 3"/>
          <p:cNvSpPr>
            <a:spLocks noGrp="1"/>
          </p:cNvSpPr>
          <p:nvPr>
            <p:ph type="sldNum" sz="quarter" idx="10"/>
          </p:nvPr>
        </p:nvSpPr>
        <p:spPr/>
        <p:txBody>
          <a:bodyPr/>
          <a:lstStyle/>
          <a:p>
            <a:fld id="{BC6C3BA7-E516-9846-A1B8-AB0E32A98154}" type="slidenum">
              <a:rPr lang="en-US" smtClean="0"/>
              <a:t>24</a:t>
            </a:fld>
            <a:endParaRPr lang="en-US"/>
          </a:p>
        </p:txBody>
      </p:sp>
    </p:spTree>
    <p:extLst>
      <p:ext uri="{BB962C8B-B14F-4D97-AF65-F5344CB8AC3E}">
        <p14:creationId xmlns:p14="http://schemas.microsoft.com/office/powerpoint/2010/main" val="2029132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Apart from the examples</a:t>
            </a:r>
            <a:r>
              <a:rPr lang="en-US" sz="1200" kern="1200" baseline="0" dirty="0" smtClean="0">
                <a:solidFill>
                  <a:schemeClr val="tx1"/>
                </a:solidFill>
                <a:effectLst/>
                <a:latin typeface="+mn-lt"/>
                <a:ea typeface="+mn-ea"/>
                <a:cs typeface="+mn-cs"/>
              </a:rPr>
              <a:t> we have seen, quantitative results also show that our matching algorithm systematically removes fixations that are less likely to be recalled. </a:t>
            </a:r>
            <a:endParaRPr lang="en-US" dirty="0" smtClean="0"/>
          </a:p>
          <a:p>
            <a:endParaRPr lang="en-US" dirty="0"/>
          </a:p>
        </p:txBody>
      </p:sp>
      <p:sp>
        <p:nvSpPr>
          <p:cNvPr id="4" name="Slide Number Placeholder 3"/>
          <p:cNvSpPr>
            <a:spLocks noGrp="1"/>
          </p:cNvSpPr>
          <p:nvPr>
            <p:ph type="sldNum" sz="quarter" idx="10"/>
          </p:nvPr>
        </p:nvSpPr>
        <p:spPr/>
        <p:txBody>
          <a:bodyPr/>
          <a:lstStyle/>
          <a:p>
            <a:fld id="{BC6C3BA7-E516-9846-A1B8-AB0E32A98154}" type="slidenum">
              <a:rPr lang="en-US" smtClean="0"/>
              <a:t>25</a:t>
            </a:fld>
            <a:endParaRPr lang="en-US"/>
          </a:p>
        </p:txBody>
      </p:sp>
    </p:spTree>
    <p:extLst>
      <p:ext uri="{BB962C8B-B14F-4D97-AF65-F5344CB8AC3E}">
        <p14:creationId xmlns:p14="http://schemas.microsoft.com/office/powerpoint/2010/main" val="2029132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the talk, we defined an importance map based on recall from episodic</a:t>
            </a:r>
            <a:r>
              <a:rPr lang="en-US" baseline="0" dirty="0" smtClean="0"/>
              <a:t> memory following the mental imagery paradigm. And we proposed an elastic matching algorithm to deal with the deformation in eye movements during recall. </a:t>
            </a:r>
          </a:p>
          <a:p>
            <a:r>
              <a:rPr lang="en-US" baseline="0" dirty="0" smtClean="0"/>
              <a:t>Results indicate that the prioritization during encoding might be different from the prioritization during recall. </a:t>
            </a:r>
            <a:endParaRPr lang="en-US" dirty="0"/>
          </a:p>
        </p:txBody>
      </p:sp>
      <p:sp>
        <p:nvSpPr>
          <p:cNvPr id="4" name="Slide Number Placeholder 3"/>
          <p:cNvSpPr>
            <a:spLocks noGrp="1"/>
          </p:cNvSpPr>
          <p:nvPr>
            <p:ph type="sldNum" sz="quarter" idx="10"/>
          </p:nvPr>
        </p:nvSpPr>
        <p:spPr/>
        <p:txBody>
          <a:bodyPr/>
          <a:lstStyle/>
          <a:p>
            <a:fld id="{BC6C3BA7-E516-9846-A1B8-AB0E32A98154}" type="slidenum">
              <a:rPr lang="en-US" smtClean="0"/>
              <a:t>26</a:t>
            </a:fld>
            <a:endParaRPr lang="en-US"/>
          </a:p>
        </p:txBody>
      </p:sp>
    </p:spTree>
    <p:extLst>
      <p:ext uri="{BB962C8B-B14F-4D97-AF65-F5344CB8AC3E}">
        <p14:creationId xmlns:p14="http://schemas.microsoft.com/office/powerpoint/2010/main" val="2607112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the possibility that</a:t>
            </a:r>
            <a:r>
              <a:rPr lang="en-US" baseline="0" dirty="0" smtClean="0"/>
              <a:t> you think this project has a lot of novelty, not sure how high the chance is, but I think at least we would agree that </a:t>
            </a:r>
            <a:r>
              <a:rPr lang="en-US" dirty="0" smtClean="0"/>
              <a:t>this study</a:t>
            </a:r>
            <a:r>
              <a:rPr lang="en-US" baseline="0" dirty="0" smtClean="0"/>
              <a:t> might be less conventional, and </a:t>
            </a:r>
            <a:r>
              <a:rPr lang="en-US" dirty="0" smtClean="0"/>
              <a:t>there are many</a:t>
            </a:r>
            <a:r>
              <a:rPr lang="en-US" baseline="0" dirty="0" smtClean="0"/>
              <a:t> open questions. and </a:t>
            </a:r>
            <a:r>
              <a:rPr lang="en-US" dirty="0" smtClean="0"/>
              <a:t>our current work focuses</a:t>
            </a:r>
            <a:r>
              <a:rPr lang="en-US" baseline="0" dirty="0" smtClean="0"/>
              <a:t> on gathering ground truth data if there is such. Experimental data where observers clicked on the important regions show consistent results and we would like to continue comparing our importance map to the verbal description of observers, as well as the results generated by asking observers to align their own recall fixations. However, each approach might come with its own challenge, for example, we know from </a:t>
            </a:r>
            <a:r>
              <a:rPr lang="en-US" baseline="0" dirty="0" err="1" smtClean="0"/>
              <a:t>Mellisa’s</a:t>
            </a:r>
            <a:r>
              <a:rPr lang="en-US" baseline="0" dirty="0" smtClean="0"/>
              <a:t> work that it is hard to remember where we have looked, not to say where we have recalled. </a:t>
            </a:r>
          </a:p>
          <a:p>
            <a:r>
              <a:rPr lang="en-US" baseline="0" dirty="0" smtClean="0"/>
              <a:t> </a:t>
            </a:r>
          </a:p>
        </p:txBody>
      </p:sp>
      <p:sp>
        <p:nvSpPr>
          <p:cNvPr id="4" name="Slide Number Placeholder 3"/>
          <p:cNvSpPr>
            <a:spLocks noGrp="1"/>
          </p:cNvSpPr>
          <p:nvPr>
            <p:ph type="sldNum" sz="quarter" idx="10"/>
          </p:nvPr>
        </p:nvSpPr>
        <p:spPr/>
        <p:txBody>
          <a:bodyPr/>
          <a:lstStyle/>
          <a:p>
            <a:fld id="{BC6C3BA7-E516-9846-A1B8-AB0E32A98154}" type="slidenum">
              <a:rPr lang="en-US" smtClean="0"/>
              <a:t>27</a:t>
            </a:fld>
            <a:endParaRPr lang="en-US"/>
          </a:p>
        </p:txBody>
      </p:sp>
    </p:spTree>
    <p:extLst>
      <p:ext uri="{BB962C8B-B14F-4D97-AF65-F5344CB8AC3E}">
        <p14:creationId xmlns:p14="http://schemas.microsoft.com/office/powerpoint/2010/main" val="2607112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 would like to finish</a:t>
            </a:r>
            <a:r>
              <a:rPr lang="en-US" baseline="0" dirty="0" smtClean="0"/>
              <a:t> my talk and thank you for your attention. </a:t>
            </a:r>
            <a:endParaRPr lang="en-US" dirty="0"/>
          </a:p>
        </p:txBody>
      </p:sp>
      <p:sp>
        <p:nvSpPr>
          <p:cNvPr id="4" name="Slide Number Placeholder 3"/>
          <p:cNvSpPr>
            <a:spLocks noGrp="1"/>
          </p:cNvSpPr>
          <p:nvPr>
            <p:ph type="sldNum" sz="quarter" idx="10"/>
          </p:nvPr>
        </p:nvSpPr>
        <p:spPr/>
        <p:txBody>
          <a:bodyPr/>
          <a:lstStyle/>
          <a:p>
            <a:fld id="{BC6C3BA7-E516-9846-A1B8-AB0E32A98154}" type="slidenum">
              <a:rPr lang="en-US" smtClean="0"/>
              <a:t>28</a:t>
            </a:fld>
            <a:endParaRPr lang="en-US"/>
          </a:p>
        </p:txBody>
      </p:sp>
    </p:spTree>
    <p:extLst>
      <p:ext uri="{BB962C8B-B14F-4D97-AF65-F5344CB8AC3E}">
        <p14:creationId xmlns:p14="http://schemas.microsoft.com/office/powerpoint/2010/main" val="2607112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All right, time is up. Now the question is what do you still remember from the image?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we see an overlaid fixation density map</a:t>
            </a:r>
            <a:r>
              <a:rPr lang="en-US" baseline="0" dirty="0" smtClean="0"/>
              <a:t>, which is generated by aggregating over many observers’ fixations. Red corresponds to the mostly fixated areas, but do you remember all of them?</a:t>
            </a:r>
            <a:endParaRPr lang="en-US" dirty="0" smtClean="0"/>
          </a:p>
        </p:txBody>
      </p:sp>
      <p:sp>
        <p:nvSpPr>
          <p:cNvPr id="4" name="Slide Number Placeholder 3"/>
          <p:cNvSpPr>
            <a:spLocks noGrp="1"/>
          </p:cNvSpPr>
          <p:nvPr>
            <p:ph type="sldNum" sz="quarter" idx="10"/>
          </p:nvPr>
        </p:nvSpPr>
        <p:spPr/>
        <p:txBody>
          <a:bodyPr/>
          <a:lstStyle/>
          <a:p>
            <a:fld id="{BC6C3BA7-E516-9846-A1B8-AB0E32A98154}" type="slidenum">
              <a:rPr lang="en-US" smtClean="0"/>
              <a:t>3</a:t>
            </a:fld>
            <a:endParaRPr lang="en-US"/>
          </a:p>
        </p:txBody>
      </p:sp>
    </p:spTree>
    <p:extLst>
      <p:ext uri="{BB962C8B-B14F-4D97-AF65-F5344CB8AC3E}">
        <p14:creationId xmlns:p14="http://schemas.microsoft.com/office/powerpoint/2010/main" val="2184471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So</a:t>
            </a:r>
            <a:r>
              <a:rPr lang="en-US" baseline="0" dirty="0" smtClean="0"/>
              <a:t> far we know that sometimes observers fail to detect prominent objects in a scene. Studies have shown that visual attention and fixations are not always correlated, especially in a more controlled setup. </a:t>
            </a:r>
          </a:p>
          <a:p>
            <a:r>
              <a:rPr lang="en-US" baseline="0" dirty="0" smtClean="0"/>
              <a:t>There is also the famous Gorilla experiment from the </a:t>
            </a:r>
            <a:r>
              <a:rPr lang="en-US" baseline="0" dirty="0" err="1" smtClean="0"/>
              <a:t>inattentional</a:t>
            </a:r>
            <a:r>
              <a:rPr lang="en-US" baseline="0" dirty="0" smtClean="0"/>
              <a:t> blindness paradigm showing that observers’ recognition of the Gorilla was independent of whether it has been fixated or not.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It seems so that fixation density map might not be able to capture what has been encoded or even comprehended by observers. Information contained in regions might not be processed even when they are fixated.</a:t>
            </a:r>
          </a:p>
        </p:txBody>
      </p:sp>
      <p:sp>
        <p:nvSpPr>
          <p:cNvPr id="4" name="Slide Number Placeholder 3"/>
          <p:cNvSpPr>
            <a:spLocks noGrp="1"/>
          </p:cNvSpPr>
          <p:nvPr>
            <p:ph type="sldNum" sz="quarter" idx="10"/>
          </p:nvPr>
        </p:nvSpPr>
        <p:spPr/>
        <p:txBody>
          <a:bodyPr/>
          <a:lstStyle/>
          <a:p>
            <a:fld id="{BC6C3BA7-E516-9846-A1B8-AB0E32A98154}" type="slidenum">
              <a:rPr lang="en-US" smtClean="0"/>
              <a:t>4</a:t>
            </a:fld>
            <a:endParaRPr lang="en-US"/>
          </a:p>
        </p:txBody>
      </p:sp>
    </p:spTree>
    <p:extLst>
      <p:ext uri="{BB962C8B-B14F-4D97-AF65-F5344CB8AC3E}">
        <p14:creationId xmlns:p14="http://schemas.microsoft.com/office/powerpoint/2010/main" val="2184471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In</a:t>
            </a:r>
            <a:r>
              <a:rPr lang="en-US" baseline="0" dirty="0" smtClean="0"/>
              <a:t> this work, we propose a new method to computationally distinguish between fixated regions that are recalled vs. those that are not.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More precisely, we define an importance map from the fixated areas that have been spontaneously recalled from visual episodic memory, assuming that the relative importance of the different scene regions is reflected in the prioritization during recall. </a:t>
            </a:r>
          </a:p>
          <a:p>
            <a:r>
              <a:rPr lang="en-US" baseline="0" dirty="0" smtClean="0"/>
              <a:t>Of course there are many other possible definitions of importance, for example, by asking observers to compare image patches and evaluate their relative importance. Here we focus more on the spontaneous prioritization during recall. </a:t>
            </a:r>
          </a:p>
          <a:p>
            <a:endParaRPr lang="en-US" baseline="0" dirty="0" smtClean="0"/>
          </a:p>
        </p:txBody>
      </p:sp>
      <p:sp>
        <p:nvSpPr>
          <p:cNvPr id="4" name="Slide Number Placeholder 3"/>
          <p:cNvSpPr>
            <a:spLocks noGrp="1"/>
          </p:cNvSpPr>
          <p:nvPr>
            <p:ph type="sldNum" sz="quarter" idx="10"/>
          </p:nvPr>
        </p:nvSpPr>
        <p:spPr/>
        <p:txBody>
          <a:bodyPr/>
          <a:lstStyle/>
          <a:p>
            <a:fld id="{BC6C3BA7-E516-9846-A1B8-AB0E32A98154}" type="slidenum">
              <a:rPr lang="en-US" smtClean="0"/>
              <a:t>5</a:t>
            </a:fld>
            <a:endParaRPr lang="en-US"/>
          </a:p>
        </p:txBody>
      </p:sp>
    </p:spTree>
    <p:extLst>
      <p:ext uri="{BB962C8B-B14F-4D97-AF65-F5344CB8AC3E}">
        <p14:creationId xmlns:p14="http://schemas.microsoft.com/office/powerpoint/2010/main" val="2184471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baseline="0" dirty="0" smtClean="0"/>
              <a:t>Specifically, our method is based on findings in mental imagery studies which show we move our eyes while recalling an image in front of a homogenous area. This is often termed as the “looking-at-nothing” phenomenon. In the absence of visual features, eye movements is similar to that when the stimulus is presented. In particular, it has been shown that fixation locations during recall correspond to the locations of objects and they play a functional role in memory retrieval.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BC6C3BA7-E516-9846-A1B8-AB0E32A98154}" type="slidenum">
              <a:rPr lang="en-US" smtClean="0"/>
              <a:t>6</a:t>
            </a:fld>
            <a:endParaRPr lang="en-US"/>
          </a:p>
        </p:txBody>
      </p:sp>
    </p:spTree>
    <p:extLst>
      <p:ext uri="{BB962C8B-B14F-4D97-AF65-F5344CB8AC3E}">
        <p14:creationId xmlns:p14="http://schemas.microsoft.com/office/powerpoint/2010/main" val="2184471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follow</a:t>
            </a:r>
            <a:r>
              <a:rPr lang="en-US" baseline="0" dirty="0" smtClean="0"/>
              <a:t> the standard experimental paradigm used in mental imagery studies and here we see the structure of one trial. </a:t>
            </a:r>
          </a:p>
          <a:p>
            <a:r>
              <a:rPr lang="en-US" baseline="0" dirty="0" smtClean="0"/>
              <a:t>First, the screen is black except for a white fixation dot in the center. </a:t>
            </a:r>
          </a:p>
        </p:txBody>
      </p:sp>
      <p:sp>
        <p:nvSpPr>
          <p:cNvPr id="4" name="Slide Number Placeholder 3"/>
          <p:cNvSpPr>
            <a:spLocks noGrp="1"/>
          </p:cNvSpPr>
          <p:nvPr>
            <p:ph type="sldNum" sz="quarter" idx="10"/>
          </p:nvPr>
        </p:nvSpPr>
        <p:spPr/>
        <p:txBody>
          <a:bodyPr/>
          <a:lstStyle/>
          <a:p>
            <a:fld id="{BC6C3BA7-E516-9846-A1B8-AB0E32A98154}" type="slidenum">
              <a:rPr lang="en-US" smtClean="0"/>
              <a:t>7</a:t>
            </a:fld>
            <a:endParaRPr lang="en-US"/>
          </a:p>
        </p:txBody>
      </p:sp>
    </p:spTree>
    <p:extLst>
      <p:ext uri="{BB962C8B-B14F-4D97-AF65-F5344CB8AC3E}">
        <p14:creationId xmlns:p14="http://schemas.microsoft.com/office/powerpoint/2010/main" val="4153709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an image</a:t>
            </a:r>
            <a:r>
              <a:rPr lang="en-US" baseline="0" dirty="0" smtClean="0"/>
              <a:t> is presented for 5 seconds and observer is asked to freely explore the image in order to later be able to recognize it. </a:t>
            </a:r>
            <a:endParaRPr lang="en-US" dirty="0"/>
          </a:p>
        </p:txBody>
      </p:sp>
      <p:sp>
        <p:nvSpPr>
          <p:cNvPr id="4" name="Slide Number Placeholder 3"/>
          <p:cNvSpPr>
            <a:spLocks noGrp="1"/>
          </p:cNvSpPr>
          <p:nvPr>
            <p:ph type="sldNum" sz="quarter" idx="10"/>
          </p:nvPr>
        </p:nvSpPr>
        <p:spPr/>
        <p:txBody>
          <a:bodyPr/>
          <a:lstStyle/>
          <a:p>
            <a:fld id="{BC6C3BA7-E516-9846-A1B8-AB0E32A98154}" type="slidenum">
              <a:rPr lang="en-US" smtClean="0"/>
              <a:t>8</a:t>
            </a:fld>
            <a:endParaRPr lang="en-US"/>
          </a:p>
        </p:txBody>
      </p:sp>
    </p:spTree>
    <p:extLst>
      <p:ext uri="{BB962C8B-B14F-4D97-AF65-F5344CB8AC3E}">
        <p14:creationId xmlns:p14="http://schemas.microsoft.com/office/powerpoint/2010/main" val="2378980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that, an image of white noise is shown for 1s, to destroy the after-image. </a:t>
            </a:r>
            <a:endParaRPr lang="en-US" dirty="0"/>
          </a:p>
        </p:txBody>
      </p:sp>
      <p:sp>
        <p:nvSpPr>
          <p:cNvPr id="4" name="Slide Number Placeholder 3"/>
          <p:cNvSpPr>
            <a:spLocks noGrp="1"/>
          </p:cNvSpPr>
          <p:nvPr>
            <p:ph type="sldNum" sz="quarter" idx="10"/>
          </p:nvPr>
        </p:nvSpPr>
        <p:spPr/>
        <p:txBody>
          <a:bodyPr/>
          <a:lstStyle/>
          <a:p>
            <a:fld id="{BC6C3BA7-E516-9846-A1B8-AB0E32A98154}" type="slidenum">
              <a:rPr lang="en-US" smtClean="0"/>
              <a:t>9</a:t>
            </a:fld>
            <a:endParaRPr lang="en-US"/>
          </a:p>
        </p:txBody>
      </p:sp>
    </p:spTree>
    <p:extLst>
      <p:ext uri="{BB962C8B-B14F-4D97-AF65-F5344CB8AC3E}">
        <p14:creationId xmlns:p14="http://schemas.microsoft.com/office/powerpoint/2010/main" val="1112772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6"/>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05/10/18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05/10/18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05/10/18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05/10/18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8"/>
            <a:ext cx="7772400" cy="113506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05/10/18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C2560D-EC28-3B41-86E8-18F1CE0113B4}" type="datetimeFigureOut">
              <a:rPr lang="en-US" smtClean="0"/>
              <a:t>05/10/18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C2560D-EC28-3B41-86E8-18F1CE0113B4}" type="datetimeFigureOut">
              <a:rPr lang="en-US" smtClean="0"/>
              <a:t>05/10/18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C2560D-EC28-3B41-86E8-18F1CE0113B4}" type="datetimeFigureOut">
              <a:rPr lang="en-US" smtClean="0"/>
              <a:t>05/10/18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05/10/18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27541"/>
            <a:ext cx="3008313" cy="968376"/>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4"/>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05/10/18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3"/>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05/10/18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0"/>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05/10/18</a:t>
            </a:fld>
            <a:endParaRPr lang="en-US"/>
          </a:p>
        </p:txBody>
      </p:sp>
      <p:sp>
        <p:nvSpPr>
          <p:cNvPr id="5" name="Footer Placeholder 4"/>
          <p:cNvSpPr>
            <a:spLocks noGrp="1"/>
          </p:cNvSpPr>
          <p:nvPr>
            <p:ph type="ftr" sz="quarter" idx="3"/>
          </p:nvPr>
        </p:nvSpPr>
        <p:spPr>
          <a:xfrm>
            <a:off x="3124200" y="5296960"/>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0"/>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jpeg"/><Relationship Id="rId5"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jpeg"/><Relationship Id="rId5"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8.png"/><Relationship Id="rId1" Type="http://schemas.microsoft.com/office/2007/relationships/media" Target="../media/media1.mp4"/><Relationship Id="rId2" Type="http://schemas.openxmlformats.org/officeDocument/2006/relationships/video" Target="../media/media1.mp4"/></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8.png"/><Relationship Id="rId1" Type="http://schemas.microsoft.com/office/2007/relationships/media" Target="../media/media2.mp4"/><Relationship Id="rId2" Type="http://schemas.openxmlformats.org/officeDocument/2006/relationships/video" Target="../media/media2.mp4"/></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emf"/></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4.emf"/><Relationship Id="rId5" Type="http://schemas.openxmlformats.org/officeDocument/2006/relationships/image" Target="../media/image20.emf"/><Relationship Id="rId6" Type="http://schemas.openxmlformats.org/officeDocument/2006/relationships/image" Target="../media/image23.emf"/><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jpeg"/><Relationship Id="rId5"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493119"/>
            <a:ext cx="9144000" cy="15602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73606" y="1217371"/>
            <a:ext cx="5933754" cy="1225021"/>
          </a:xfrm>
        </p:spPr>
        <p:txBody>
          <a:bodyPr>
            <a:normAutofit/>
          </a:bodyPr>
          <a:lstStyle/>
          <a:p>
            <a:r>
              <a:rPr lang="en-US" dirty="0" smtClean="0">
                <a:solidFill>
                  <a:schemeClr val="bg1"/>
                </a:solidFill>
              </a:rPr>
              <a:t>Importance Map</a:t>
            </a:r>
            <a:endParaRPr lang="en-US" dirty="0">
              <a:solidFill>
                <a:schemeClr val="bg1"/>
              </a:solidFill>
            </a:endParaRPr>
          </a:p>
        </p:txBody>
      </p:sp>
      <p:sp>
        <p:nvSpPr>
          <p:cNvPr id="3" name="Subtitle 2"/>
          <p:cNvSpPr>
            <a:spLocks noGrp="1"/>
          </p:cNvSpPr>
          <p:nvPr>
            <p:ph type="subTitle" idx="1"/>
          </p:nvPr>
        </p:nvSpPr>
        <p:spPr>
          <a:xfrm>
            <a:off x="2190447" y="3583852"/>
            <a:ext cx="6400800" cy="1460500"/>
          </a:xfrm>
        </p:spPr>
        <p:txBody>
          <a:bodyPr>
            <a:normAutofit/>
          </a:bodyPr>
          <a:lstStyle/>
          <a:p>
            <a:pPr algn="r"/>
            <a:r>
              <a:rPr lang="en-US" sz="2400" b="1" dirty="0" smtClean="0">
                <a:solidFill>
                  <a:schemeClr val="tx1"/>
                </a:solidFill>
              </a:rPr>
              <a:t>Xi Wang</a:t>
            </a:r>
            <a:r>
              <a:rPr lang="en-US" sz="2400" dirty="0" smtClean="0">
                <a:solidFill>
                  <a:schemeClr val="tx1"/>
                </a:solidFill>
              </a:rPr>
              <a:t>, </a:t>
            </a:r>
            <a:r>
              <a:rPr lang="en-US" sz="2400" dirty="0" smtClean="0">
                <a:solidFill>
                  <a:schemeClr val="tx1">
                    <a:lumMod val="65000"/>
                    <a:lumOff val="35000"/>
                  </a:schemeClr>
                </a:solidFill>
              </a:rPr>
              <a:t>Kenneth </a:t>
            </a:r>
            <a:r>
              <a:rPr lang="en-US" sz="2400" dirty="0" err="1" smtClean="0">
                <a:solidFill>
                  <a:schemeClr val="tx1">
                    <a:lumMod val="65000"/>
                    <a:lumOff val="35000"/>
                  </a:schemeClr>
                </a:solidFill>
              </a:rPr>
              <a:t>Holmqvist</a:t>
            </a:r>
            <a:r>
              <a:rPr lang="en-US" sz="2400" dirty="0" smtClean="0">
                <a:solidFill>
                  <a:schemeClr val="tx1">
                    <a:lumMod val="65000"/>
                    <a:lumOff val="35000"/>
                  </a:schemeClr>
                </a:solidFill>
              </a:rPr>
              <a:t>, Marc </a:t>
            </a:r>
            <a:r>
              <a:rPr lang="en-US" sz="2400" dirty="0" err="1" smtClean="0">
                <a:solidFill>
                  <a:schemeClr val="tx1">
                    <a:lumMod val="65000"/>
                    <a:lumOff val="35000"/>
                  </a:schemeClr>
                </a:solidFill>
              </a:rPr>
              <a:t>Alexa</a:t>
            </a:r>
            <a:endParaRPr lang="en-US" sz="2400" dirty="0" smtClean="0">
              <a:solidFill>
                <a:schemeClr val="tx1">
                  <a:lumMod val="65000"/>
                  <a:lumOff val="35000"/>
                </a:schemeClr>
              </a:solidFill>
            </a:endParaRPr>
          </a:p>
        </p:txBody>
      </p:sp>
      <p:sp>
        <p:nvSpPr>
          <p:cNvPr id="4" name="Title 1"/>
          <p:cNvSpPr txBox="1">
            <a:spLocks/>
          </p:cNvSpPr>
          <p:nvPr/>
        </p:nvSpPr>
        <p:spPr>
          <a:xfrm>
            <a:off x="818847" y="2032266"/>
            <a:ext cx="7772400" cy="122502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000" dirty="0" smtClean="0">
                <a:solidFill>
                  <a:srgbClr val="FFFFFF"/>
                </a:solidFill>
              </a:rPr>
              <a:t>What is recalled from visual episodic memory?</a:t>
            </a:r>
            <a:endParaRPr lang="en-US" sz="3000" dirty="0">
              <a:solidFill>
                <a:srgbClr val="FFFFFF"/>
              </a:solidFill>
            </a:endParaRPr>
          </a:p>
        </p:txBody>
      </p:sp>
      <p:pic>
        <p:nvPicPr>
          <p:cNvPr id="5" name="Picture 4" descr="Logo_der_Technischen_Universität_Berlin.svg.png"/>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7490586" y="4776388"/>
            <a:ext cx="1427238" cy="798064"/>
          </a:xfrm>
          <a:prstGeom prst="rect">
            <a:avLst/>
          </a:prstGeom>
        </p:spPr>
      </p:pic>
      <p:pic>
        <p:nvPicPr>
          <p:cNvPr id="6" name="Picture 5"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5107" y="4776388"/>
            <a:ext cx="1840894" cy="840269"/>
          </a:xfrm>
          <a:prstGeom prst="rect">
            <a:avLst/>
          </a:prstGeom>
        </p:spPr>
      </p:pic>
      <p:pic>
        <p:nvPicPr>
          <p:cNvPr id="7" name="Picture 6" descr="ecv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078955">
            <a:off x="53735" y="4055715"/>
            <a:ext cx="2352430" cy="1387330"/>
          </a:xfrm>
          <a:prstGeom prst="rect">
            <a:avLst/>
          </a:prstGeom>
        </p:spPr>
      </p:pic>
    </p:spTree>
    <p:extLst>
      <p:ext uri="{BB962C8B-B14F-4D97-AF65-F5344CB8AC3E}">
        <p14:creationId xmlns:p14="http://schemas.microsoft.com/office/powerpoint/2010/main" val="32707586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t="23627" b="16019"/>
          <a:stretch/>
        </p:blipFill>
        <p:spPr>
          <a:xfrm>
            <a:off x="3518727" y="1372083"/>
            <a:ext cx="4639888" cy="3960000"/>
          </a:xfrm>
          <a:prstGeom prst="rect">
            <a:avLst/>
          </a:prstGeom>
        </p:spPr>
      </p:pic>
      <p:grpSp>
        <p:nvGrpSpPr>
          <p:cNvPr id="12" name="Group 11"/>
          <p:cNvGrpSpPr>
            <a:grpSpLocks noChangeAspect="1"/>
          </p:cNvGrpSpPr>
          <p:nvPr/>
        </p:nvGrpSpPr>
        <p:grpSpPr>
          <a:xfrm>
            <a:off x="1317968" y="2338688"/>
            <a:ext cx="1181015" cy="720000"/>
            <a:chOff x="4225554" y="1970281"/>
            <a:chExt cx="3192911" cy="1946542"/>
          </a:xfrm>
        </p:grpSpPr>
        <p:sp>
          <p:nvSpPr>
            <p:cNvPr id="13" name="Rectangle 12"/>
            <p:cNvSpPr/>
            <p:nvPr/>
          </p:nvSpPr>
          <p:spPr>
            <a:xfrm>
              <a:off x="4225554" y="1970281"/>
              <a:ext cx="3192911" cy="1946542"/>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i1872904642.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3507" y="2186288"/>
              <a:ext cx="2437707" cy="1523567"/>
            </a:xfrm>
            <a:prstGeom prst="rect">
              <a:avLst/>
            </a:prstGeom>
          </p:spPr>
        </p:pic>
      </p:grpSp>
      <p:grpSp>
        <p:nvGrpSpPr>
          <p:cNvPr id="15" name="Group 14"/>
          <p:cNvGrpSpPr>
            <a:grpSpLocks/>
          </p:cNvGrpSpPr>
          <p:nvPr/>
        </p:nvGrpSpPr>
        <p:grpSpPr>
          <a:xfrm>
            <a:off x="1319041" y="1317476"/>
            <a:ext cx="1188000" cy="720000"/>
            <a:chOff x="4225554" y="1970281"/>
            <a:chExt cx="3192911" cy="1946542"/>
          </a:xfrm>
        </p:grpSpPr>
        <p:sp>
          <p:nvSpPr>
            <p:cNvPr id="16" name="Rectangle 15"/>
            <p:cNvSpPr/>
            <p:nvPr/>
          </p:nvSpPr>
          <p:spPr>
            <a:xfrm>
              <a:off x="4225554" y="1970281"/>
              <a:ext cx="3192911" cy="1946542"/>
            </a:xfrm>
            <a:prstGeom prst="rect">
              <a:avLst/>
            </a:prstGeom>
            <a:solidFill>
              <a:schemeClr val="tx1">
                <a:lumMod val="85000"/>
                <a:lumOff val="1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732989" y="2872337"/>
              <a:ext cx="108000" cy="1080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457202" y="1317474"/>
            <a:ext cx="493945" cy="369332"/>
          </a:xfrm>
          <a:prstGeom prst="rect">
            <a:avLst/>
          </a:prstGeom>
          <a:noFill/>
        </p:spPr>
        <p:txBody>
          <a:bodyPr wrap="none" rtlCol="0">
            <a:spAutoFit/>
          </a:bodyPr>
          <a:lstStyle/>
          <a:p>
            <a:r>
              <a:rPr lang="en-US" dirty="0"/>
              <a:t>t</a:t>
            </a:r>
            <a:r>
              <a:rPr lang="en-US" dirty="0" smtClean="0"/>
              <a:t>=0</a:t>
            </a:r>
            <a:endParaRPr lang="en-US" dirty="0"/>
          </a:p>
        </p:txBody>
      </p:sp>
      <p:sp>
        <p:nvSpPr>
          <p:cNvPr id="4" name="Rectangle 3"/>
          <p:cNvSpPr/>
          <p:nvPr/>
        </p:nvSpPr>
        <p:spPr>
          <a:xfrm>
            <a:off x="4225556" y="1970281"/>
            <a:ext cx="3192911" cy="1946542"/>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p:cNvGrpSpPr/>
          <p:nvPr/>
        </p:nvGrpSpPr>
        <p:grpSpPr>
          <a:xfrm>
            <a:off x="1319041" y="3310439"/>
            <a:ext cx="1188000" cy="720000"/>
            <a:chOff x="4225554" y="1970281"/>
            <a:chExt cx="3192911" cy="1946542"/>
          </a:xfrm>
        </p:grpSpPr>
        <p:sp>
          <p:nvSpPr>
            <p:cNvPr id="21" name="Rectangle 20"/>
            <p:cNvSpPr/>
            <p:nvPr/>
          </p:nvSpPr>
          <p:spPr>
            <a:xfrm>
              <a:off x="4225554" y="1970281"/>
              <a:ext cx="3192911" cy="1946542"/>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noise.jpg"/>
            <p:cNvPicPr>
              <a:picLocks/>
            </p:cNvPicPr>
            <p:nvPr/>
          </p:nvPicPr>
          <p:blipFill>
            <a:blip r:embed="rId5">
              <a:extLst>
                <a:ext uri="{28A0092B-C50C-407E-A947-70E740481C1C}">
                  <a14:useLocalDpi xmlns:a14="http://schemas.microsoft.com/office/drawing/2010/main" val="0"/>
                </a:ext>
              </a:extLst>
            </a:blip>
            <a:stretch>
              <a:fillRect/>
            </a:stretch>
          </p:blipFill>
          <p:spPr>
            <a:xfrm>
              <a:off x="4593506" y="2186288"/>
              <a:ext cx="2448000" cy="1548000"/>
            </a:xfrm>
            <a:prstGeom prst="rect">
              <a:avLst/>
            </a:prstGeom>
          </p:spPr>
        </p:pic>
      </p:grpSp>
      <p:sp>
        <p:nvSpPr>
          <p:cNvPr id="26" name="TextBox 25"/>
          <p:cNvSpPr txBox="1"/>
          <p:nvPr/>
        </p:nvSpPr>
        <p:spPr>
          <a:xfrm>
            <a:off x="465455" y="2971775"/>
            <a:ext cx="761747" cy="369332"/>
          </a:xfrm>
          <a:prstGeom prst="rect">
            <a:avLst/>
          </a:prstGeom>
          <a:noFill/>
        </p:spPr>
        <p:txBody>
          <a:bodyPr wrap="none" rtlCol="0">
            <a:spAutoFit/>
          </a:bodyPr>
          <a:lstStyle/>
          <a:p>
            <a:r>
              <a:rPr lang="en-US" dirty="0"/>
              <a:t>t</a:t>
            </a:r>
            <a:r>
              <a:rPr lang="en-US" dirty="0" smtClean="0"/>
              <a:t>=5.5s</a:t>
            </a:r>
            <a:endParaRPr lang="en-US" dirty="0"/>
          </a:p>
        </p:txBody>
      </p:sp>
      <p:sp>
        <p:nvSpPr>
          <p:cNvPr id="23" name="TextBox 22"/>
          <p:cNvSpPr txBox="1"/>
          <p:nvPr/>
        </p:nvSpPr>
        <p:spPr>
          <a:xfrm>
            <a:off x="457202" y="2014135"/>
            <a:ext cx="761747" cy="369332"/>
          </a:xfrm>
          <a:prstGeom prst="rect">
            <a:avLst/>
          </a:prstGeom>
          <a:noFill/>
        </p:spPr>
        <p:txBody>
          <a:bodyPr wrap="none" rtlCol="0">
            <a:spAutoFit/>
          </a:bodyPr>
          <a:lstStyle/>
          <a:p>
            <a:r>
              <a:rPr lang="en-US" dirty="0"/>
              <a:t>t</a:t>
            </a:r>
            <a:r>
              <a:rPr lang="en-US" dirty="0" smtClean="0"/>
              <a:t>=0.5s</a:t>
            </a:r>
            <a:endParaRPr lang="en-US" dirty="0"/>
          </a:p>
        </p:txBody>
      </p:sp>
      <p:sp>
        <p:nvSpPr>
          <p:cNvPr id="19" name="TextBox 18"/>
          <p:cNvSpPr txBox="1"/>
          <p:nvPr/>
        </p:nvSpPr>
        <p:spPr>
          <a:xfrm>
            <a:off x="527534" y="3954430"/>
            <a:ext cx="761747" cy="369332"/>
          </a:xfrm>
          <a:prstGeom prst="rect">
            <a:avLst/>
          </a:prstGeom>
          <a:noFill/>
        </p:spPr>
        <p:txBody>
          <a:bodyPr wrap="none" rtlCol="0">
            <a:spAutoFit/>
          </a:bodyPr>
          <a:lstStyle/>
          <a:p>
            <a:r>
              <a:rPr lang="en-US" b="1" dirty="0"/>
              <a:t>t</a:t>
            </a:r>
            <a:r>
              <a:rPr lang="en-US" b="1" dirty="0" smtClean="0"/>
              <a:t>=6.5s</a:t>
            </a:r>
            <a:endParaRPr lang="en-US" b="1" dirty="0"/>
          </a:p>
        </p:txBody>
      </p:sp>
      <p:grpSp>
        <p:nvGrpSpPr>
          <p:cNvPr id="24" name="Group 23"/>
          <p:cNvGrpSpPr/>
          <p:nvPr/>
        </p:nvGrpSpPr>
        <p:grpSpPr>
          <a:xfrm>
            <a:off x="4772" y="260050"/>
            <a:ext cx="5070376" cy="834571"/>
            <a:chOff x="-15820" y="4154715"/>
            <a:chExt cx="6631915" cy="834571"/>
          </a:xfrm>
        </p:grpSpPr>
        <p:sp>
          <p:nvSpPr>
            <p:cNvPr id="25" name="Rectangle 24"/>
            <p:cNvSpPr/>
            <p:nvPr/>
          </p:nvSpPr>
          <p:spPr>
            <a:xfrm>
              <a:off x="1" y="4154715"/>
              <a:ext cx="6616094"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TextBox 26"/>
            <p:cNvSpPr txBox="1"/>
            <p:nvPr/>
          </p:nvSpPr>
          <p:spPr>
            <a:xfrm>
              <a:off x="-15820" y="4154715"/>
              <a:ext cx="6595475" cy="707886"/>
            </a:xfrm>
            <a:prstGeom prst="rect">
              <a:avLst/>
            </a:prstGeom>
            <a:noFill/>
          </p:spPr>
          <p:txBody>
            <a:bodyPr wrap="none" rtlCol="0">
              <a:spAutoFit/>
            </a:bodyPr>
            <a:lstStyle/>
            <a:p>
              <a:r>
                <a:rPr lang="en-US" sz="4000" dirty="0">
                  <a:solidFill>
                    <a:schemeClr val="bg1"/>
                  </a:solidFill>
                </a:rPr>
                <a:t>E</a:t>
              </a:r>
              <a:r>
                <a:rPr lang="en-US" sz="4000" dirty="0" smtClean="0">
                  <a:solidFill>
                    <a:schemeClr val="bg1"/>
                  </a:solidFill>
                </a:rPr>
                <a:t>xperimental paradigm</a:t>
              </a:r>
              <a:endParaRPr lang="en-US" sz="4000" dirty="0">
                <a:solidFill>
                  <a:schemeClr val="bg1"/>
                </a:solidFill>
              </a:endParaRPr>
            </a:p>
          </p:txBody>
        </p:sp>
      </p:grpSp>
    </p:spTree>
    <p:extLst>
      <p:ext uri="{BB962C8B-B14F-4D97-AF65-F5344CB8AC3E}">
        <p14:creationId xmlns:p14="http://schemas.microsoft.com/office/powerpoint/2010/main" val="24733406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t="23627" b="16019"/>
          <a:stretch/>
        </p:blipFill>
        <p:spPr>
          <a:xfrm>
            <a:off x="3518727" y="1372083"/>
            <a:ext cx="4639888" cy="3960000"/>
          </a:xfrm>
          <a:prstGeom prst="rect">
            <a:avLst/>
          </a:prstGeom>
        </p:spPr>
      </p:pic>
      <p:grpSp>
        <p:nvGrpSpPr>
          <p:cNvPr id="12" name="Group 11"/>
          <p:cNvGrpSpPr>
            <a:grpSpLocks noChangeAspect="1"/>
          </p:cNvGrpSpPr>
          <p:nvPr/>
        </p:nvGrpSpPr>
        <p:grpSpPr>
          <a:xfrm>
            <a:off x="1317968" y="2338688"/>
            <a:ext cx="1181015" cy="720000"/>
            <a:chOff x="4225554" y="1970281"/>
            <a:chExt cx="3192911" cy="1946542"/>
          </a:xfrm>
        </p:grpSpPr>
        <p:sp>
          <p:nvSpPr>
            <p:cNvPr id="13" name="Rectangle 12"/>
            <p:cNvSpPr/>
            <p:nvPr/>
          </p:nvSpPr>
          <p:spPr>
            <a:xfrm>
              <a:off x="4225554" y="1970281"/>
              <a:ext cx="3192911" cy="1946542"/>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i1872904642.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3507" y="2186288"/>
              <a:ext cx="2437707" cy="1523567"/>
            </a:xfrm>
            <a:prstGeom prst="rect">
              <a:avLst/>
            </a:prstGeom>
          </p:spPr>
        </p:pic>
      </p:grpSp>
      <p:grpSp>
        <p:nvGrpSpPr>
          <p:cNvPr id="15" name="Group 14"/>
          <p:cNvGrpSpPr>
            <a:grpSpLocks/>
          </p:cNvGrpSpPr>
          <p:nvPr/>
        </p:nvGrpSpPr>
        <p:grpSpPr>
          <a:xfrm>
            <a:off x="1319041" y="1317476"/>
            <a:ext cx="1188000" cy="720000"/>
            <a:chOff x="4225554" y="1970281"/>
            <a:chExt cx="3192911" cy="1946542"/>
          </a:xfrm>
        </p:grpSpPr>
        <p:sp>
          <p:nvSpPr>
            <p:cNvPr id="16" name="Rectangle 15"/>
            <p:cNvSpPr/>
            <p:nvPr/>
          </p:nvSpPr>
          <p:spPr>
            <a:xfrm>
              <a:off x="4225554" y="1970281"/>
              <a:ext cx="3192911" cy="1946542"/>
            </a:xfrm>
            <a:prstGeom prst="rect">
              <a:avLst/>
            </a:prstGeom>
            <a:solidFill>
              <a:schemeClr val="tx1">
                <a:lumMod val="85000"/>
                <a:lumOff val="1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732989" y="2872337"/>
              <a:ext cx="108000" cy="1080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457202" y="1317474"/>
            <a:ext cx="493945" cy="369332"/>
          </a:xfrm>
          <a:prstGeom prst="rect">
            <a:avLst/>
          </a:prstGeom>
          <a:noFill/>
        </p:spPr>
        <p:txBody>
          <a:bodyPr wrap="none" rtlCol="0">
            <a:spAutoFit/>
          </a:bodyPr>
          <a:lstStyle/>
          <a:p>
            <a:r>
              <a:rPr lang="en-US" dirty="0"/>
              <a:t>t</a:t>
            </a:r>
            <a:r>
              <a:rPr lang="en-US" dirty="0" smtClean="0"/>
              <a:t>=0</a:t>
            </a:r>
            <a:endParaRPr lang="en-US" dirty="0"/>
          </a:p>
        </p:txBody>
      </p:sp>
      <p:grpSp>
        <p:nvGrpSpPr>
          <p:cNvPr id="20" name="Group 19"/>
          <p:cNvGrpSpPr/>
          <p:nvPr/>
        </p:nvGrpSpPr>
        <p:grpSpPr>
          <a:xfrm>
            <a:off x="1319041" y="3310439"/>
            <a:ext cx="1188000" cy="720000"/>
            <a:chOff x="4225554" y="1970281"/>
            <a:chExt cx="3192911" cy="1946542"/>
          </a:xfrm>
        </p:grpSpPr>
        <p:sp>
          <p:nvSpPr>
            <p:cNvPr id="21" name="Rectangle 20"/>
            <p:cNvSpPr/>
            <p:nvPr/>
          </p:nvSpPr>
          <p:spPr>
            <a:xfrm>
              <a:off x="4225554" y="1970281"/>
              <a:ext cx="3192911" cy="1946542"/>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noise.jpg"/>
            <p:cNvPicPr>
              <a:picLocks/>
            </p:cNvPicPr>
            <p:nvPr/>
          </p:nvPicPr>
          <p:blipFill>
            <a:blip r:embed="rId5">
              <a:extLst>
                <a:ext uri="{28A0092B-C50C-407E-A947-70E740481C1C}">
                  <a14:useLocalDpi xmlns:a14="http://schemas.microsoft.com/office/drawing/2010/main" val="0"/>
                </a:ext>
              </a:extLst>
            </a:blip>
            <a:stretch>
              <a:fillRect/>
            </a:stretch>
          </p:blipFill>
          <p:spPr>
            <a:xfrm>
              <a:off x="4593506" y="2186288"/>
              <a:ext cx="2448000" cy="1548000"/>
            </a:xfrm>
            <a:prstGeom prst="rect">
              <a:avLst/>
            </a:prstGeom>
          </p:spPr>
        </p:pic>
      </p:grpSp>
      <p:sp>
        <p:nvSpPr>
          <p:cNvPr id="24" name="Rectangle 23"/>
          <p:cNvSpPr/>
          <p:nvPr/>
        </p:nvSpPr>
        <p:spPr>
          <a:xfrm>
            <a:off x="1331184" y="4317419"/>
            <a:ext cx="1188000" cy="720000"/>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4225556" y="1970281"/>
            <a:ext cx="3192911" cy="1946542"/>
            <a:chOff x="4225554" y="1970281"/>
            <a:chExt cx="3192911" cy="1946542"/>
          </a:xfrm>
        </p:grpSpPr>
        <p:sp>
          <p:nvSpPr>
            <p:cNvPr id="29" name="Rectangle 28"/>
            <p:cNvSpPr/>
            <p:nvPr/>
          </p:nvSpPr>
          <p:spPr>
            <a:xfrm>
              <a:off x="4225554" y="1970281"/>
              <a:ext cx="3192911" cy="1946542"/>
            </a:xfrm>
            <a:prstGeom prst="rect">
              <a:avLst/>
            </a:prstGeom>
            <a:solidFill>
              <a:schemeClr val="tx1">
                <a:lumMod val="85000"/>
                <a:lumOff val="1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732989" y="2872337"/>
              <a:ext cx="108000" cy="1080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TextBox 22"/>
          <p:cNvSpPr txBox="1"/>
          <p:nvPr/>
        </p:nvSpPr>
        <p:spPr>
          <a:xfrm>
            <a:off x="465455" y="2971775"/>
            <a:ext cx="761747" cy="369332"/>
          </a:xfrm>
          <a:prstGeom prst="rect">
            <a:avLst/>
          </a:prstGeom>
          <a:noFill/>
        </p:spPr>
        <p:txBody>
          <a:bodyPr wrap="none" rtlCol="0">
            <a:spAutoFit/>
          </a:bodyPr>
          <a:lstStyle/>
          <a:p>
            <a:r>
              <a:rPr lang="en-US" dirty="0"/>
              <a:t>t</a:t>
            </a:r>
            <a:r>
              <a:rPr lang="en-US" dirty="0" smtClean="0"/>
              <a:t>=5.5s</a:t>
            </a:r>
            <a:endParaRPr lang="en-US" dirty="0"/>
          </a:p>
        </p:txBody>
      </p:sp>
      <p:sp>
        <p:nvSpPr>
          <p:cNvPr id="25" name="TextBox 24"/>
          <p:cNvSpPr txBox="1"/>
          <p:nvPr/>
        </p:nvSpPr>
        <p:spPr>
          <a:xfrm>
            <a:off x="457202" y="2014135"/>
            <a:ext cx="761747" cy="369332"/>
          </a:xfrm>
          <a:prstGeom prst="rect">
            <a:avLst/>
          </a:prstGeom>
          <a:noFill/>
        </p:spPr>
        <p:txBody>
          <a:bodyPr wrap="none" rtlCol="0">
            <a:spAutoFit/>
          </a:bodyPr>
          <a:lstStyle/>
          <a:p>
            <a:r>
              <a:rPr lang="en-US" dirty="0"/>
              <a:t>t</a:t>
            </a:r>
            <a:r>
              <a:rPr lang="en-US" dirty="0" smtClean="0"/>
              <a:t>=0.5s</a:t>
            </a:r>
            <a:endParaRPr lang="en-US" dirty="0"/>
          </a:p>
        </p:txBody>
      </p:sp>
      <p:sp>
        <p:nvSpPr>
          <p:cNvPr id="27" name="TextBox 26"/>
          <p:cNvSpPr txBox="1"/>
          <p:nvPr/>
        </p:nvSpPr>
        <p:spPr>
          <a:xfrm>
            <a:off x="527534" y="3954430"/>
            <a:ext cx="761747" cy="369332"/>
          </a:xfrm>
          <a:prstGeom prst="rect">
            <a:avLst/>
          </a:prstGeom>
          <a:noFill/>
        </p:spPr>
        <p:txBody>
          <a:bodyPr wrap="none" rtlCol="0">
            <a:spAutoFit/>
          </a:bodyPr>
          <a:lstStyle/>
          <a:p>
            <a:r>
              <a:rPr lang="en-US" dirty="0"/>
              <a:t>t</a:t>
            </a:r>
            <a:r>
              <a:rPr lang="en-US" dirty="0" smtClean="0"/>
              <a:t>=6.5s</a:t>
            </a:r>
            <a:endParaRPr lang="en-US" dirty="0"/>
          </a:p>
        </p:txBody>
      </p:sp>
      <p:sp>
        <p:nvSpPr>
          <p:cNvPr id="32" name="TextBox 31"/>
          <p:cNvSpPr txBox="1"/>
          <p:nvPr/>
        </p:nvSpPr>
        <p:spPr>
          <a:xfrm>
            <a:off x="527534" y="4947795"/>
            <a:ext cx="877163" cy="369332"/>
          </a:xfrm>
          <a:prstGeom prst="rect">
            <a:avLst/>
          </a:prstGeom>
          <a:noFill/>
        </p:spPr>
        <p:txBody>
          <a:bodyPr wrap="none" rtlCol="0">
            <a:spAutoFit/>
          </a:bodyPr>
          <a:lstStyle/>
          <a:p>
            <a:r>
              <a:rPr lang="en-US" b="1" dirty="0"/>
              <a:t>t</a:t>
            </a:r>
            <a:r>
              <a:rPr lang="en-US" b="1" dirty="0" smtClean="0"/>
              <a:t>=11.5s</a:t>
            </a:r>
            <a:endParaRPr lang="en-US" b="1" dirty="0"/>
          </a:p>
        </p:txBody>
      </p:sp>
      <p:grpSp>
        <p:nvGrpSpPr>
          <p:cNvPr id="34" name="Group 33"/>
          <p:cNvGrpSpPr/>
          <p:nvPr/>
        </p:nvGrpSpPr>
        <p:grpSpPr>
          <a:xfrm>
            <a:off x="4772" y="260050"/>
            <a:ext cx="5070376" cy="834571"/>
            <a:chOff x="-15820" y="4154715"/>
            <a:chExt cx="6631915" cy="834571"/>
          </a:xfrm>
        </p:grpSpPr>
        <p:sp>
          <p:nvSpPr>
            <p:cNvPr id="35" name="Rectangle 34"/>
            <p:cNvSpPr/>
            <p:nvPr/>
          </p:nvSpPr>
          <p:spPr>
            <a:xfrm>
              <a:off x="1" y="4154715"/>
              <a:ext cx="6616094"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TextBox 35"/>
            <p:cNvSpPr txBox="1"/>
            <p:nvPr/>
          </p:nvSpPr>
          <p:spPr>
            <a:xfrm>
              <a:off x="-15820" y="4154715"/>
              <a:ext cx="6595475" cy="707886"/>
            </a:xfrm>
            <a:prstGeom prst="rect">
              <a:avLst/>
            </a:prstGeom>
            <a:noFill/>
          </p:spPr>
          <p:txBody>
            <a:bodyPr wrap="none" rtlCol="0">
              <a:spAutoFit/>
            </a:bodyPr>
            <a:lstStyle/>
            <a:p>
              <a:r>
                <a:rPr lang="en-US" sz="4000" dirty="0">
                  <a:solidFill>
                    <a:schemeClr val="bg1"/>
                  </a:solidFill>
                </a:rPr>
                <a:t>E</a:t>
              </a:r>
              <a:r>
                <a:rPr lang="en-US" sz="4000" dirty="0" smtClean="0">
                  <a:solidFill>
                    <a:schemeClr val="bg1"/>
                  </a:solidFill>
                </a:rPr>
                <a:t>xperimental paradigm</a:t>
              </a:r>
              <a:endParaRPr lang="en-US" sz="4000" dirty="0">
                <a:solidFill>
                  <a:schemeClr val="bg1"/>
                </a:solidFill>
              </a:endParaRPr>
            </a:p>
          </p:txBody>
        </p:sp>
      </p:grpSp>
    </p:spTree>
    <p:extLst>
      <p:ext uri="{BB962C8B-B14F-4D97-AF65-F5344CB8AC3E}">
        <p14:creationId xmlns:p14="http://schemas.microsoft.com/office/powerpoint/2010/main" val="27750910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linds(horizontal)">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510" y="4154715"/>
            <a:ext cx="3642082" cy="834571"/>
            <a:chOff x="-24637" y="4154715"/>
            <a:chExt cx="6640732" cy="834571"/>
          </a:xfrm>
        </p:grpSpPr>
        <p:sp>
          <p:nvSpPr>
            <p:cNvPr id="10" name="Rectangle 9"/>
            <p:cNvSpPr/>
            <p:nvPr/>
          </p:nvSpPr>
          <p:spPr>
            <a:xfrm>
              <a:off x="1" y="4154715"/>
              <a:ext cx="6616094"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p:cNvSpPr txBox="1"/>
            <p:nvPr/>
          </p:nvSpPr>
          <p:spPr>
            <a:xfrm>
              <a:off x="-24637" y="4154715"/>
              <a:ext cx="6367742" cy="707886"/>
            </a:xfrm>
            <a:prstGeom prst="rect">
              <a:avLst/>
            </a:prstGeom>
            <a:noFill/>
          </p:spPr>
          <p:txBody>
            <a:bodyPr wrap="none" rtlCol="0">
              <a:spAutoFit/>
            </a:bodyPr>
            <a:lstStyle/>
            <a:p>
              <a:r>
                <a:rPr lang="en-US" sz="4000" dirty="0" smtClean="0">
                  <a:solidFill>
                    <a:schemeClr val="bg1"/>
                  </a:solidFill>
                </a:rPr>
                <a:t>Image encoding</a:t>
              </a:r>
              <a:endParaRPr lang="en-US" sz="4000" dirty="0">
                <a:solidFill>
                  <a:schemeClr val="bg1"/>
                </a:solidFill>
              </a:endParaRPr>
            </a:p>
          </p:txBody>
        </p:sp>
      </p:grpSp>
      <p:pic>
        <p:nvPicPr>
          <p:cNvPr id="6" name="view.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6944" y="0"/>
            <a:ext cx="8890001" cy="5715000"/>
          </a:xfrm>
          <a:prstGeom prst="rect">
            <a:avLst/>
          </a:prstGeom>
        </p:spPr>
      </p:pic>
    </p:spTree>
    <p:extLst>
      <p:ext uri="{BB962C8B-B14F-4D97-AF65-F5344CB8AC3E}">
        <p14:creationId xmlns:p14="http://schemas.microsoft.com/office/powerpoint/2010/main" val="318245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call.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2000" y="-9137"/>
            <a:ext cx="7620000" cy="5715001"/>
          </a:xfrm>
          <a:prstGeom prst="rect">
            <a:avLst/>
          </a:prstGeom>
        </p:spPr>
      </p:pic>
      <p:grpSp>
        <p:nvGrpSpPr>
          <p:cNvPr id="5" name="Group 4"/>
          <p:cNvGrpSpPr/>
          <p:nvPr/>
        </p:nvGrpSpPr>
        <p:grpSpPr>
          <a:xfrm>
            <a:off x="2" y="4154715"/>
            <a:ext cx="2806093" cy="834571"/>
            <a:chOff x="0" y="4154715"/>
            <a:chExt cx="6616095" cy="834571"/>
          </a:xfrm>
        </p:grpSpPr>
        <p:sp>
          <p:nvSpPr>
            <p:cNvPr id="6" name="Rectangle 5"/>
            <p:cNvSpPr/>
            <p:nvPr/>
          </p:nvSpPr>
          <p:spPr>
            <a:xfrm>
              <a:off x="1" y="4154715"/>
              <a:ext cx="6616094"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p:cNvSpPr txBox="1"/>
            <p:nvPr/>
          </p:nvSpPr>
          <p:spPr>
            <a:xfrm>
              <a:off x="0" y="4154715"/>
              <a:ext cx="6399327" cy="707886"/>
            </a:xfrm>
            <a:prstGeom prst="rect">
              <a:avLst/>
            </a:prstGeom>
            <a:noFill/>
          </p:spPr>
          <p:txBody>
            <a:bodyPr wrap="none" rtlCol="0">
              <a:spAutoFit/>
            </a:bodyPr>
            <a:lstStyle/>
            <a:p>
              <a:r>
                <a:rPr lang="en-US" sz="4000" dirty="0">
                  <a:solidFill>
                    <a:schemeClr val="bg1"/>
                  </a:solidFill>
                </a:rPr>
                <a:t>I</a:t>
              </a:r>
              <a:r>
                <a:rPr lang="en-US" sz="4000" dirty="0" smtClean="0">
                  <a:solidFill>
                    <a:schemeClr val="bg1"/>
                  </a:solidFill>
                </a:rPr>
                <a:t>mage recall</a:t>
              </a:r>
              <a:endParaRPr lang="en-US" sz="4000" dirty="0">
                <a:solidFill>
                  <a:schemeClr val="bg1"/>
                </a:solidFill>
              </a:endParaRPr>
            </a:p>
          </p:txBody>
        </p:sp>
      </p:grpSp>
    </p:spTree>
    <p:extLst>
      <p:ext uri="{BB962C8B-B14F-4D97-AF65-F5344CB8AC3E}">
        <p14:creationId xmlns:p14="http://schemas.microsoft.com/office/powerpoint/2010/main" val="14978976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216" t="3583" r="2555" b="4635"/>
          <a:stretch/>
        </p:blipFill>
        <p:spPr>
          <a:xfrm>
            <a:off x="0" y="0"/>
            <a:ext cx="9248466" cy="5715000"/>
          </a:xfrm>
          <a:prstGeom prst="rect">
            <a:avLst/>
          </a:prstGeom>
        </p:spPr>
      </p:pic>
      <p:sp>
        <p:nvSpPr>
          <p:cNvPr id="3" name="TextBox 2"/>
          <p:cNvSpPr txBox="1"/>
          <p:nvPr/>
        </p:nvSpPr>
        <p:spPr>
          <a:xfrm>
            <a:off x="3096409" y="4883066"/>
            <a:ext cx="5925621" cy="584776"/>
          </a:xfrm>
          <a:prstGeom prst="rect">
            <a:avLst/>
          </a:prstGeom>
          <a:noFill/>
        </p:spPr>
        <p:txBody>
          <a:bodyPr wrap="none" rtlCol="0">
            <a:spAutoFit/>
          </a:bodyPr>
          <a:lstStyle/>
          <a:p>
            <a:r>
              <a:rPr lang="en-US" sz="3200" b="1" dirty="0" smtClean="0"/>
              <a:t>Which fixation has been recalled?</a:t>
            </a:r>
            <a:endParaRPr lang="en-US" sz="3200" b="1" dirty="0"/>
          </a:p>
        </p:txBody>
      </p:sp>
    </p:spTree>
    <p:extLst>
      <p:ext uri="{BB962C8B-B14F-4D97-AF65-F5344CB8AC3E}">
        <p14:creationId xmlns:p14="http://schemas.microsoft.com/office/powerpoint/2010/main" val="30244380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 y="4154715"/>
            <a:ext cx="3628570" cy="834571"/>
            <a:chOff x="0" y="4154715"/>
            <a:chExt cx="6616095" cy="834571"/>
          </a:xfrm>
        </p:grpSpPr>
        <p:sp>
          <p:nvSpPr>
            <p:cNvPr id="12" name="Rectangle 11"/>
            <p:cNvSpPr/>
            <p:nvPr/>
          </p:nvSpPr>
          <p:spPr>
            <a:xfrm>
              <a:off x="1" y="4154715"/>
              <a:ext cx="6616094"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p:cNvSpPr txBox="1"/>
            <p:nvPr/>
          </p:nvSpPr>
          <p:spPr>
            <a:xfrm>
              <a:off x="0" y="4154715"/>
              <a:ext cx="6491505" cy="707886"/>
            </a:xfrm>
            <a:prstGeom prst="rect">
              <a:avLst/>
            </a:prstGeom>
            <a:noFill/>
          </p:spPr>
          <p:txBody>
            <a:bodyPr wrap="none" rtlCol="0">
              <a:spAutoFit/>
            </a:bodyPr>
            <a:lstStyle/>
            <a:p>
              <a:r>
                <a:rPr lang="en-US" sz="4000" dirty="0">
                  <a:solidFill>
                    <a:schemeClr val="bg1"/>
                  </a:solidFill>
                </a:rPr>
                <a:t>E</a:t>
              </a:r>
              <a:r>
                <a:rPr lang="en-US" sz="4000" dirty="0" smtClean="0">
                  <a:solidFill>
                    <a:schemeClr val="bg1"/>
                  </a:solidFill>
                </a:rPr>
                <a:t>lastic matching</a:t>
              </a:r>
              <a:endParaRPr lang="en-US" sz="4000" dirty="0">
                <a:solidFill>
                  <a:schemeClr val="bg1"/>
                </a:solidFill>
              </a:endParaRPr>
            </a:p>
          </p:txBody>
        </p:sp>
      </p:grpSp>
      <p:sp>
        <p:nvSpPr>
          <p:cNvPr id="18" name="TextBox 17"/>
          <p:cNvSpPr txBox="1"/>
          <p:nvPr/>
        </p:nvSpPr>
        <p:spPr>
          <a:xfrm>
            <a:off x="85694" y="68506"/>
            <a:ext cx="5293436" cy="584776"/>
          </a:xfrm>
          <a:prstGeom prst="rect">
            <a:avLst/>
          </a:prstGeom>
          <a:noFill/>
        </p:spPr>
        <p:txBody>
          <a:bodyPr wrap="none" rtlCol="0">
            <a:spAutoFit/>
          </a:bodyPr>
          <a:lstStyle/>
          <a:p>
            <a:r>
              <a:rPr lang="en-US" sz="3200" dirty="0" smtClean="0"/>
              <a:t>Goal: match recall to encoding</a:t>
            </a:r>
            <a:endParaRPr lang="en-US" sz="3200" dirty="0"/>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21351" r="60393"/>
          <a:stretch/>
        </p:blipFill>
        <p:spPr>
          <a:xfrm>
            <a:off x="237567" y="887667"/>
            <a:ext cx="2266013" cy="2287640"/>
          </a:xfrm>
          <a:prstGeom prst="rect">
            <a:avLst/>
          </a:prstGeom>
        </p:spPr>
      </p:pic>
      <p:sp>
        <p:nvSpPr>
          <p:cNvPr id="2" name="Oval 1"/>
          <p:cNvSpPr/>
          <p:nvPr/>
        </p:nvSpPr>
        <p:spPr>
          <a:xfrm>
            <a:off x="475135" y="3193990"/>
            <a:ext cx="261457" cy="280147"/>
          </a:xfrm>
          <a:prstGeom prst="ellipse">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54283" y="3025928"/>
            <a:ext cx="1518565" cy="523220"/>
          </a:xfrm>
          <a:prstGeom prst="rect">
            <a:avLst/>
          </a:prstGeom>
          <a:noFill/>
        </p:spPr>
        <p:txBody>
          <a:bodyPr wrap="none" rtlCol="0">
            <a:spAutoFit/>
          </a:bodyPr>
          <a:lstStyle/>
          <a:p>
            <a:r>
              <a:rPr lang="en-US" sz="2800" dirty="0" smtClean="0"/>
              <a:t>Encoding</a:t>
            </a:r>
            <a:endParaRPr lang="en-US" sz="2800" dirty="0"/>
          </a:p>
        </p:txBody>
      </p:sp>
      <p:sp>
        <p:nvSpPr>
          <p:cNvPr id="25" name="Oval 24"/>
          <p:cNvSpPr/>
          <p:nvPr/>
        </p:nvSpPr>
        <p:spPr>
          <a:xfrm>
            <a:off x="475135" y="3725165"/>
            <a:ext cx="261457" cy="280147"/>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854283" y="3557103"/>
            <a:ext cx="1046931" cy="523220"/>
          </a:xfrm>
          <a:prstGeom prst="rect">
            <a:avLst/>
          </a:prstGeom>
          <a:noFill/>
        </p:spPr>
        <p:txBody>
          <a:bodyPr wrap="none" rtlCol="0">
            <a:spAutoFit/>
          </a:bodyPr>
          <a:lstStyle/>
          <a:p>
            <a:r>
              <a:rPr lang="en-US" sz="2800" dirty="0" smtClean="0"/>
              <a:t>Recall</a:t>
            </a:r>
            <a:endParaRPr lang="en-US" sz="2800" dirty="0"/>
          </a:p>
        </p:txBody>
      </p:sp>
    </p:spTree>
    <p:extLst>
      <p:ext uri="{BB962C8B-B14F-4D97-AF65-F5344CB8AC3E}">
        <p14:creationId xmlns:p14="http://schemas.microsoft.com/office/powerpoint/2010/main" val="12584877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3">
            <a:extLst>
              <a:ext uri="{28A0092B-C50C-407E-A947-70E740481C1C}">
                <a14:useLocalDpi xmlns:a14="http://schemas.microsoft.com/office/drawing/2010/main" val="0"/>
              </a:ext>
            </a:extLst>
          </a:blip>
          <a:srcRect l="84659" r="-882"/>
          <a:stretch/>
        </p:blipFill>
        <p:spPr>
          <a:xfrm>
            <a:off x="6941044" y="880751"/>
            <a:ext cx="2013694" cy="2287640"/>
          </a:xfrm>
          <a:prstGeom prst="rect">
            <a:avLst/>
          </a:prstGeom>
        </p:spPr>
      </p:pic>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l="21351" r="60393"/>
          <a:stretch/>
        </p:blipFill>
        <p:spPr>
          <a:xfrm>
            <a:off x="237567" y="887667"/>
            <a:ext cx="2266013" cy="2287640"/>
          </a:xfrm>
          <a:prstGeom prst="rect">
            <a:avLst/>
          </a:prstGeom>
        </p:spPr>
      </p:pic>
      <p:grpSp>
        <p:nvGrpSpPr>
          <p:cNvPr id="11" name="Group 10"/>
          <p:cNvGrpSpPr/>
          <p:nvPr/>
        </p:nvGrpSpPr>
        <p:grpSpPr>
          <a:xfrm>
            <a:off x="2" y="4154715"/>
            <a:ext cx="3628570" cy="834571"/>
            <a:chOff x="0" y="4154715"/>
            <a:chExt cx="6616095" cy="834571"/>
          </a:xfrm>
        </p:grpSpPr>
        <p:sp>
          <p:nvSpPr>
            <p:cNvPr id="12" name="Rectangle 11"/>
            <p:cNvSpPr/>
            <p:nvPr/>
          </p:nvSpPr>
          <p:spPr>
            <a:xfrm>
              <a:off x="1" y="4154715"/>
              <a:ext cx="6616094"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p:cNvSpPr txBox="1"/>
            <p:nvPr/>
          </p:nvSpPr>
          <p:spPr>
            <a:xfrm>
              <a:off x="0" y="4154715"/>
              <a:ext cx="6491505" cy="707886"/>
            </a:xfrm>
            <a:prstGeom prst="rect">
              <a:avLst/>
            </a:prstGeom>
            <a:noFill/>
          </p:spPr>
          <p:txBody>
            <a:bodyPr wrap="none" rtlCol="0">
              <a:spAutoFit/>
            </a:bodyPr>
            <a:lstStyle/>
            <a:p>
              <a:r>
                <a:rPr lang="en-US" sz="4000" dirty="0">
                  <a:solidFill>
                    <a:schemeClr val="bg1"/>
                  </a:solidFill>
                </a:rPr>
                <a:t>E</a:t>
              </a:r>
              <a:r>
                <a:rPr lang="en-US" sz="4000" dirty="0" smtClean="0">
                  <a:solidFill>
                    <a:schemeClr val="bg1"/>
                  </a:solidFill>
                </a:rPr>
                <a:t>lastic matching</a:t>
              </a:r>
              <a:endParaRPr lang="en-US" sz="4000" dirty="0">
                <a:solidFill>
                  <a:schemeClr val="bg1"/>
                </a:solidFill>
              </a:endParaRPr>
            </a:p>
          </p:txBody>
        </p:sp>
      </p:grpSp>
      <p:sp>
        <p:nvSpPr>
          <p:cNvPr id="15" name="TextBox 14"/>
          <p:cNvSpPr txBox="1"/>
          <p:nvPr/>
        </p:nvSpPr>
        <p:spPr>
          <a:xfrm>
            <a:off x="2951692" y="3252529"/>
            <a:ext cx="820206" cy="461665"/>
          </a:xfrm>
          <a:prstGeom prst="rect">
            <a:avLst/>
          </a:prstGeom>
          <a:noFill/>
        </p:spPr>
        <p:txBody>
          <a:bodyPr wrap="none" rtlCol="0">
            <a:spAutoFit/>
          </a:bodyPr>
          <a:lstStyle/>
          <a:p>
            <a:r>
              <a:rPr lang="en-US" sz="2400" b="1" dirty="0" smtClean="0"/>
              <a:t>Rigid</a:t>
            </a:r>
            <a:endParaRPr lang="en-US" sz="2400" b="1" dirty="0"/>
          </a:p>
        </p:txBody>
      </p:sp>
      <p:sp>
        <p:nvSpPr>
          <p:cNvPr id="16" name="TextBox 15"/>
          <p:cNvSpPr txBox="1"/>
          <p:nvPr/>
        </p:nvSpPr>
        <p:spPr>
          <a:xfrm>
            <a:off x="4814323" y="3252529"/>
            <a:ext cx="1818978" cy="461665"/>
          </a:xfrm>
          <a:prstGeom prst="rect">
            <a:avLst/>
          </a:prstGeom>
          <a:noFill/>
        </p:spPr>
        <p:txBody>
          <a:bodyPr wrap="none" rtlCol="0">
            <a:spAutoFit/>
          </a:bodyPr>
          <a:lstStyle/>
          <a:p>
            <a:r>
              <a:rPr lang="en-US" sz="2400" b="1" dirty="0" smtClean="0"/>
              <a:t>Deformation</a:t>
            </a:r>
            <a:endParaRPr lang="en-US" sz="2400" b="1" dirty="0"/>
          </a:p>
        </p:txBody>
      </p:sp>
      <p:sp>
        <p:nvSpPr>
          <p:cNvPr id="23" name="TextBox 22"/>
          <p:cNvSpPr txBox="1"/>
          <p:nvPr/>
        </p:nvSpPr>
        <p:spPr>
          <a:xfrm>
            <a:off x="7581293" y="3256511"/>
            <a:ext cx="705241" cy="461665"/>
          </a:xfrm>
          <a:prstGeom prst="rect">
            <a:avLst/>
          </a:prstGeom>
          <a:noFill/>
        </p:spPr>
        <p:txBody>
          <a:bodyPr wrap="none" rtlCol="0">
            <a:spAutoFit/>
          </a:bodyPr>
          <a:lstStyle/>
          <a:p>
            <a:r>
              <a:rPr lang="en-US" sz="2400" b="1" dirty="0" smtClean="0"/>
              <a:t>R+D</a:t>
            </a:r>
            <a:endParaRPr lang="en-US" sz="2400" b="1" dirty="0"/>
          </a:p>
        </p:txBody>
      </p:sp>
      <p:sp>
        <p:nvSpPr>
          <p:cNvPr id="29" name="Oval 28"/>
          <p:cNvSpPr>
            <a:spLocks noChangeAspect="1"/>
          </p:cNvSpPr>
          <p:nvPr/>
        </p:nvSpPr>
        <p:spPr>
          <a:xfrm>
            <a:off x="7603890" y="1330055"/>
            <a:ext cx="705491" cy="719999"/>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57150" cmpd="sng">
                <a:solidFill>
                  <a:srgbClr val="000000"/>
                </a:solidFill>
              </a:ln>
              <a:solidFill>
                <a:srgbClr val="000000"/>
              </a:solidFill>
            </a:endParaRPr>
          </a:p>
        </p:txBody>
      </p:sp>
      <p:sp>
        <p:nvSpPr>
          <p:cNvPr id="30" name="Oval 29"/>
          <p:cNvSpPr>
            <a:spLocks noChangeAspect="1"/>
          </p:cNvSpPr>
          <p:nvPr/>
        </p:nvSpPr>
        <p:spPr>
          <a:xfrm>
            <a:off x="8022669" y="724596"/>
            <a:ext cx="705491" cy="719999"/>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57150" cmpd="sng">
                <a:solidFill>
                  <a:srgbClr val="000000"/>
                </a:solidFill>
              </a:ln>
              <a:solidFill>
                <a:srgbClr val="000000"/>
              </a:solidFill>
            </a:endParaRPr>
          </a:p>
        </p:txBody>
      </p:sp>
      <p:sp>
        <p:nvSpPr>
          <p:cNvPr id="31" name="Oval 30"/>
          <p:cNvSpPr>
            <a:spLocks noChangeAspect="1"/>
          </p:cNvSpPr>
          <p:nvPr/>
        </p:nvSpPr>
        <p:spPr>
          <a:xfrm>
            <a:off x="6886304" y="2086339"/>
            <a:ext cx="705491" cy="719999"/>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57150" cmpd="sng">
                <a:solidFill>
                  <a:srgbClr val="000000"/>
                </a:solidFill>
              </a:ln>
              <a:solidFill>
                <a:srgbClr val="000000"/>
              </a:solidFill>
            </a:endParaRPr>
          </a:p>
        </p:txBody>
      </p:sp>
      <p:sp>
        <p:nvSpPr>
          <p:cNvPr id="32" name="Oval 31"/>
          <p:cNvSpPr>
            <a:spLocks noChangeAspect="1"/>
          </p:cNvSpPr>
          <p:nvPr/>
        </p:nvSpPr>
        <p:spPr>
          <a:xfrm>
            <a:off x="8398294" y="2280742"/>
            <a:ext cx="705491" cy="719999"/>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57150" cmpd="sng">
                <a:solidFill>
                  <a:srgbClr val="000000"/>
                </a:solidFill>
              </a:ln>
              <a:solidFill>
                <a:srgbClr val="000000"/>
              </a:solidFill>
            </a:endParaRPr>
          </a:p>
        </p:txBody>
      </p:sp>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l="43091" r="38800"/>
          <a:stretch/>
        </p:blipFill>
        <p:spPr>
          <a:xfrm>
            <a:off x="4627618" y="885542"/>
            <a:ext cx="2247738" cy="2287640"/>
          </a:xfrm>
          <a:prstGeom prst="rect">
            <a:avLst/>
          </a:prstGeom>
        </p:spPr>
      </p:pic>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l="63146" r="18919"/>
          <a:stretch/>
        </p:blipFill>
        <p:spPr>
          <a:xfrm>
            <a:off x="2401388" y="887667"/>
            <a:ext cx="2226230" cy="2287640"/>
          </a:xfrm>
          <a:prstGeom prst="rect">
            <a:avLst/>
          </a:prstGeom>
        </p:spPr>
      </p:pic>
      <p:sp>
        <p:nvSpPr>
          <p:cNvPr id="18" name="TextBox 17"/>
          <p:cNvSpPr txBox="1"/>
          <p:nvPr/>
        </p:nvSpPr>
        <p:spPr>
          <a:xfrm>
            <a:off x="85694" y="68506"/>
            <a:ext cx="5293436" cy="584776"/>
          </a:xfrm>
          <a:prstGeom prst="rect">
            <a:avLst/>
          </a:prstGeom>
          <a:noFill/>
        </p:spPr>
        <p:txBody>
          <a:bodyPr wrap="none" rtlCol="0">
            <a:spAutoFit/>
          </a:bodyPr>
          <a:lstStyle/>
          <a:p>
            <a:r>
              <a:rPr lang="en-US" sz="3200" dirty="0" smtClean="0"/>
              <a:t>Goal: match recall to encoding</a:t>
            </a:r>
            <a:endParaRPr lang="en-US" sz="3200" dirty="0"/>
          </a:p>
        </p:txBody>
      </p:sp>
      <p:sp>
        <p:nvSpPr>
          <p:cNvPr id="19" name="TextBox 18"/>
          <p:cNvSpPr txBox="1"/>
          <p:nvPr/>
        </p:nvSpPr>
        <p:spPr>
          <a:xfrm>
            <a:off x="4074875" y="3923882"/>
            <a:ext cx="4408178" cy="461665"/>
          </a:xfrm>
          <a:prstGeom prst="rect">
            <a:avLst/>
          </a:prstGeom>
          <a:noFill/>
        </p:spPr>
        <p:txBody>
          <a:bodyPr wrap="none" rtlCol="0">
            <a:spAutoFit/>
          </a:bodyPr>
          <a:lstStyle/>
          <a:p>
            <a:r>
              <a:rPr lang="en-US" sz="2400" dirty="0" smtClean="0"/>
              <a:t>No reference – global rot. + trans.</a:t>
            </a:r>
            <a:endParaRPr lang="en-US" sz="2400" dirty="0"/>
          </a:p>
        </p:txBody>
      </p:sp>
      <p:sp>
        <p:nvSpPr>
          <p:cNvPr id="20" name="TextBox 19"/>
          <p:cNvSpPr txBox="1"/>
          <p:nvPr/>
        </p:nvSpPr>
        <p:spPr>
          <a:xfrm>
            <a:off x="4074875" y="4527621"/>
            <a:ext cx="3719287" cy="461665"/>
          </a:xfrm>
          <a:prstGeom prst="rect">
            <a:avLst/>
          </a:prstGeom>
          <a:noFill/>
        </p:spPr>
        <p:txBody>
          <a:bodyPr wrap="none" rtlCol="0">
            <a:spAutoFit/>
          </a:bodyPr>
          <a:lstStyle/>
          <a:p>
            <a:r>
              <a:rPr lang="en-US" sz="2400" dirty="0" smtClean="0"/>
              <a:t>Local inaccuracies – deform.</a:t>
            </a:r>
            <a:endParaRPr lang="en-US" sz="2400" dirty="0"/>
          </a:p>
        </p:txBody>
      </p:sp>
    </p:spTree>
    <p:extLst>
      <p:ext uri="{BB962C8B-B14F-4D97-AF65-F5344CB8AC3E}">
        <p14:creationId xmlns:p14="http://schemas.microsoft.com/office/powerpoint/2010/main" val="4112672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ppt_w</p:attrName>
                                        </p:attrNameLst>
                                      </p:cBhvr>
                                      <p:tavLst>
                                        <p:tav tm="0">
                                          <p:val>
                                            <p:fltVal val="0"/>
                                          </p:val>
                                        </p:tav>
                                        <p:tav tm="100000">
                                          <p:val>
                                            <p:strVal val="#ppt_w"/>
                                          </p:val>
                                        </p:tav>
                                      </p:tavLst>
                                    </p:anim>
                                    <p:anim calcmode="lin" valueType="num">
                                      <p:cBhvr>
                                        <p:cTn id="30" dur="500" fill="hold"/>
                                        <p:tgtEl>
                                          <p:spTgt spid="31"/>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p:cTn id="33" dur="500" fill="hold"/>
                                        <p:tgtEl>
                                          <p:spTgt spid="32"/>
                                        </p:tgtEl>
                                        <p:attrNameLst>
                                          <p:attrName>ppt_w</p:attrName>
                                        </p:attrNameLst>
                                      </p:cBhvr>
                                      <p:tavLst>
                                        <p:tav tm="0">
                                          <p:val>
                                            <p:fltVal val="0"/>
                                          </p:val>
                                        </p:tav>
                                        <p:tav tm="100000">
                                          <p:val>
                                            <p:strVal val="#ppt_w"/>
                                          </p:val>
                                        </p:tav>
                                      </p:tavLst>
                                    </p:anim>
                                    <p:anim calcmode="lin" valueType="num">
                                      <p:cBhvr>
                                        <p:cTn id="34" dur="500" fill="hold"/>
                                        <p:tgtEl>
                                          <p:spTgt spid="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p:bldP spid="29" grpId="0" animBg="1"/>
      <p:bldP spid="30" grpId="0" animBg="1"/>
      <p:bldP spid="31" grpId="0" animBg="1"/>
      <p:bldP spid="32" grpId="0" animBg="1"/>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l="21351" r="60393"/>
          <a:stretch/>
        </p:blipFill>
        <p:spPr>
          <a:xfrm>
            <a:off x="237567" y="887667"/>
            <a:ext cx="2266013" cy="2287640"/>
          </a:xfrm>
          <a:prstGeom prst="rect">
            <a:avLst/>
          </a:prstGeom>
        </p:spPr>
      </p:pic>
      <p:grpSp>
        <p:nvGrpSpPr>
          <p:cNvPr id="11" name="Group 10"/>
          <p:cNvGrpSpPr/>
          <p:nvPr/>
        </p:nvGrpSpPr>
        <p:grpSpPr>
          <a:xfrm>
            <a:off x="2" y="4154715"/>
            <a:ext cx="3628570" cy="834571"/>
            <a:chOff x="0" y="4154715"/>
            <a:chExt cx="6616095" cy="834571"/>
          </a:xfrm>
        </p:grpSpPr>
        <p:sp>
          <p:nvSpPr>
            <p:cNvPr id="12" name="Rectangle 11"/>
            <p:cNvSpPr/>
            <p:nvPr/>
          </p:nvSpPr>
          <p:spPr>
            <a:xfrm>
              <a:off x="1" y="4154715"/>
              <a:ext cx="6616094"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p:cNvSpPr txBox="1"/>
            <p:nvPr/>
          </p:nvSpPr>
          <p:spPr>
            <a:xfrm>
              <a:off x="0" y="4154715"/>
              <a:ext cx="6491505" cy="707886"/>
            </a:xfrm>
            <a:prstGeom prst="rect">
              <a:avLst/>
            </a:prstGeom>
            <a:noFill/>
          </p:spPr>
          <p:txBody>
            <a:bodyPr wrap="none" rtlCol="0">
              <a:spAutoFit/>
            </a:bodyPr>
            <a:lstStyle/>
            <a:p>
              <a:r>
                <a:rPr lang="en-US" sz="4000" dirty="0">
                  <a:solidFill>
                    <a:schemeClr val="bg1"/>
                  </a:solidFill>
                </a:rPr>
                <a:t>E</a:t>
              </a:r>
              <a:r>
                <a:rPr lang="en-US" sz="4000" dirty="0" smtClean="0">
                  <a:solidFill>
                    <a:schemeClr val="bg1"/>
                  </a:solidFill>
                </a:rPr>
                <a:t>lastic matching</a:t>
              </a:r>
              <a:endParaRPr lang="en-US" sz="4000" dirty="0">
                <a:solidFill>
                  <a:schemeClr val="bg1"/>
                </a:solidFill>
              </a:endParaRPr>
            </a:p>
          </p:txBody>
        </p:sp>
      </p:grpSp>
      <p:sp>
        <p:nvSpPr>
          <p:cNvPr id="15" name="TextBox 14"/>
          <p:cNvSpPr txBox="1"/>
          <p:nvPr/>
        </p:nvSpPr>
        <p:spPr>
          <a:xfrm>
            <a:off x="2951692" y="3252529"/>
            <a:ext cx="820206" cy="461665"/>
          </a:xfrm>
          <a:prstGeom prst="rect">
            <a:avLst/>
          </a:prstGeom>
          <a:noFill/>
        </p:spPr>
        <p:txBody>
          <a:bodyPr wrap="none" rtlCol="0">
            <a:spAutoFit/>
          </a:bodyPr>
          <a:lstStyle/>
          <a:p>
            <a:r>
              <a:rPr lang="en-US" sz="2400" b="1" dirty="0" smtClean="0"/>
              <a:t>Rigid</a:t>
            </a:r>
            <a:endParaRPr lang="en-US" sz="2400" b="1" dirty="0"/>
          </a:p>
        </p:txBody>
      </p:sp>
      <p:sp>
        <p:nvSpPr>
          <p:cNvPr id="16" name="TextBox 15"/>
          <p:cNvSpPr txBox="1"/>
          <p:nvPr/>
        </p:nvSpPr>
        <p:spPr>
          <a:xfrm>
            <a:off x="4814323" y="3252529"/>
            <a:ext cx="1818978" cy="461665"/>
          </a:xfrm>
          <a:prstGeom prst="rect">
            <a:avLst/>
          </a:prstGeom>
          <a:noFill/>
        </p:spPr>
        <p:txBody>
          <a:bodyPr wrap="none" rtlCol="0">
            <a:spAutoFit/>
          </a:bodyPr>
          <a:lstStyle/>
          <a:p>
            <a:r>
              <a:rPr lang="en-US" sz="2400" b="1" dirty="0" smtClean="0"/>
              <a:t>Deformation</a:t>
            </a:r>
            <a:endParaRPr lang="en-US" sz="2400" b="1" dirty="0"/>
          </a:p>
        </p:txBody>
      </p:sp>
      <p:sp>
        <p:nvSpPr>
          <p:cNvPr id="23" name="TextBox 22"/>
          <p:cNvSpPr txBox="1"/>
          <p:nvPr/>
        </p:nvSpPr>
        <p:spPr>
          <a:xfrm>
            <a:off x="7581293" y="3256511"/>
            <a:ext cx="705241" cy="461665"/>
          </a:xfrm>
          <a:prstGeom prst="rect">
            <a:avLst/>
          </a:prstGeom>
          <a:noFill/>
        </p:spPr>
        <p:txBody>
          <a:bodyPr wrap="none" rtlCol="0">
            <a:spAutoFit/>
          </a:bodyPr>
          <a:lstStyle/>
          <a:p>
            <a:r>
              <a:rPr lang="en-US" sz="2400" b="1" dirty="0" smtClean="0"/>
              <a:t>R+D</a:t>
            </a:r>
            <a:endParaRPr lang="en-US" sz="2400" b="1" dirty="0"/>
          </a:p>
        </p:txBody>
      </p:sp>
      <p:sp>
        <p:nvSpPr>
          <p:cNvPr id="33" name="Rectangle 32"/>
          <p:cNvSpPr/>
          <p:nvPr/>
        </p:nvSpPr>
        <p:spPr>
          <a:xfrm>
            <a:off x="4537996" y="4154715"/>
            <a:ext cx="4428666" cy="954107"/>
          </a:xfrm>
          <a:prstGeom prst="rect">
            <a:avLst/>
          </a:prstGeom>
        </p:spPr>
        <p:txBody>
          <a:bodyPr wrap="none">
            <a:spAutoFit/>
          </a:bodyPr>
          <a:lstStyle/>
          <a:p>
            <a:r>
              <a:rPr lang="en-US" sz="2800" dirty="0" smtClean="0"/>
              <a:t>Dataset of </a:t>
            </a:r>
          </a:p>
          <a:p>
            <a:r>
              <a:rPr lang="en-US" sz="2800" b="1" dirty="0" smtClean="0"/>
              <a:t>100</a:t>
            </a:r>
            <a:r>
              <a:rPr lang="en-US" sz="2800" dirty="0" smtClean="0"/>
              <a:t> Images &amp; </a:t>
            </a:r>
            <a:r>
              <a:rPr lang="en-US" sz="2800" b="1" dirty="0" smtClean="0"/>
              <a:t>28</a:t>
            </a:r>
            <a:r>
              <a:rPr lang="en-US" sz="2800" dirty="0" smtClean="0"/>
              <a:t> Participants</a:t>
            </a:r>
          </a:p>
        </p:txBody>
      </p:sp>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l="43091" r="38800"/>
          <a:stretch/>
        </p:blipFill>
        <p:spPr>
          <a:xfrm>
            <a:off x="4627618" y="885542"/>
            <a:ext cx="2247738" cy="2287640"/>
          </a:xfrm>
          <a:prstGeom prst="rect">
            <a:avLst/>
          </a:prstGeom>
        </p:spPr>
      </p:pic>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l="63146" r="18919"/>
          <a:stretch/>
        </p:blipFill>
        <p:spPr>
          <a:xfrm>
            <a:off x="2401388" y="887667"/>
            <a:ext cx="2226230" cy="2287640"/>
          </a:xfrm>
          <a:prstGeom prst="rect">
            <a:avLst/>
          </a:prstGeom>
        </p:spPr>
      </p:pic>
      <p:pic>
        <p:nvPicPr>
          <p:cNvPr id="34" name="Picture 33"/>
          <p:cNvPicPr>
            <a:picLocks noChangeAspect="1"/>
          </p:cNvPicPr>
          <p:nvPr/>
        </p:nvPicPr>
        <p:blipFill rotWithShape="1">
          <a:blip r:embed="rId3">
            <a:extLst>
              <a:ext uri="{28A0092B-C50C-407E-A947-70E740481C1C}">
                <a14:useLocalDpi xmlns:a14="http://schemas.microsoft.com/office/drawing/2010/main" val="0"/>
              </a:ext>
            </a:extLst>
          </a:blip>
          <a:srcRect l="84659" r="-882"/>
          <a:stretch/>
        </p:blipFill>
        <p:spPr>
          <a:xfrm>
            <a:off x="6941044" y="880751"/>
            <a:ext cx="2013694" cy="2287640"/>
          </a:xfrm>
          <a:prstGeom prst="rect">
            <a:avLst/>
          </a:prstGeom>
        </p:spPr>
      </p:pic>
      <p:sp>
        <p:nvSpPr>
          <p:cNvPr id="18" name="TextBox 17"/>
          <p:cNvSpPr txBox="1"/>
          <p:nvPr/>
        </p:nvSpPr>
        <p:spPr>
          <a:xfrm>
            <a:off x="85694" y="68506"/>
            <a:ext cx="5293436" cy="584776"/>
          </a:xfrm>
          <a:prstGeom prst="rect">
            <a:avLst/>
          </a:prstGeom>
          <a:noFill/>
        </p:spPr>
        <p:txBody>
          <a:bodyPr wrap="none" rtlCol="0">
            <a:spAutoFit/>
          </a:bodyPr>
          <a:lstStyle/>
          <a:p>
            <a:r>
              <a:rPr lang="en-US" sz="3200" dirty="0" smtClean="0"/>
              <a:t>Goal: match recall to encoding</a:t>
            </a:r>
            <a:endParaRPr lang="en-US" sz="3200" dirty="0"/>
          </a:p>
        </p:txBody>
      </p:sp>
      <p:grpSp>
        <p:nvGrpSpPr>
          <p:cNvPr id="28" name="Group 27"/>
          <p:cNvGrpSpPr/>
          <p:nvPr/>
        </p:nvGrpSpPr>
        <p:grpSpPr>
          <a:xfrm>
            <a:off x="6886304" y="724596"/>
            <a:ext cx="2217481" cy="2276145"/>
            <a:chOff x="2891827" y="683715"/>
            <a:chExt cx="2217481" cy="2276145"/>
          </a:xfrm>
        </p:grpSpPr>
        <p:sp>
          <p:nvSpPr>
            <p:cNvPr id="29" name="Oval 28"/>
            <p:cNvSpPr>
              <a:spLocks noChangeAspect="1"/>
            </p:cNvSpPr>
            <p:nvPr/>
          </p:nvSpPr>
          <p:spPr>
            <a:xfrm>
              <a:off x="3609413" y="1289174"/>
              <a:ext cx="705491" cy="719999"/>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57150" cmpd="sng">
                  <a:solidFill>
                    <a:srgbClr val="000000"/>
                  </a:solidFill>
                </a:ln>
                <a:solidFill>
                  <a:srgbClr val="000000"/>
                </a:solidFill>
              </a:endParaRPr>
            </a:p>
          </p:txBody>
        </p:sp>
        <p:sp>
          <p:nvSpPr>
            <p:cNvPr id="30" name="Oval 29"/>
            <p:cNvSpPr>
              <a:spLocks noChangeAspect="1"/>
            </p:cNvSpPr>
            <p:nvPr/>
          </p:nvSpPr>
          <p:spPr>
            <a:xfrm>
              <a:off x="4028192" y="683715"/>
              <a:ext cx="705491" cy="719999"/>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57150" cmpd="sng">
                  <a:solidFill>
                    <a:srgbClr val="000000"/>
                  </a:solidFill>
                </a:ln>
                <a:solidFill>
                  <a:srgbClr val="000000"/>
                </a:solidFill>
              </a:endParaRPr>
            </a:p>
          </p:txBody>
        </p:sp>
        <p:sp>
          <p:nvSpPr>
            <p:cNvPr id="31" name="Oval 30"/>
            <p:cNvSpPr>
              <a:spLocks noChangeAspect="1"/>
            </p:cNvSpPr>
            <p:nvPr/>
          </p:nvSpPr>
          <p:spPr>
            <a:xfrm>
              <a:off x="2891827" y="2045458"/>
              <a:ext cx="705491" cy="719999"/>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57150" cmpd="sng">
                  <a:solidFill>
                    <a:srgbClr val="000000"/>
                  </a:solidFill>
                </a:ln>
                <a:solidFill>
                  <a:srgbClr val="000000"/>
                </a:solidFill>
              </a:endParaRPr>
            </a:p>
          </p:txBody>
        </p:sp>
        <p:sp>
          <p:nvSpPr>
            <p:cNvPr id="32" name="Oval 31"/>
            <p:cNvSpPr>
              <a:spLocks noChangeAspect="1"/>
            </p:cNvSpPr>
            <p:nvPr/>
          </p:nvSpPr>
          <p:spPr>
            <a:xfrm>
              <a:off x="4403817" y="2239861"/>
              <a:ext cx="705491" cy="719999"/>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57150" cmpd="sng">
                  <a:solidFill>
                    <a:srgbClr val="000000"/>
                  </a:solidFill>
                </a:ln>
                <a:solidFill>
                  <a:srgbClr val="000000"/>
                </a:solidFill>
              </a:endParaRPr>
            </a:p>
          </p:txBody>
        </p:sp>
      </p:grpSp>
    </p:spTree>
    <p:extLst>
      <p:ext uri="{BB962C8B-B14F-4D97-AF65-F5344CB8AC3E}">
        <p14:creationId xmlns:p14="http://schemas.microsoft.com/office/powerpoint/2010/main" val="200309224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64897" y="509584"/>
            <a:ext cx="1346042" cy="461665"/>
          </a:xfrm>
          <a:prstGeom prst="rect">
            <a:avLst/>
          </a:prstGeom>
          <a:noFill/>
        </p:spPr>
        <p:txBody>
          <a:bodyPr wrap="none" rtlCol="0">
            <a:spAutoFit/>
          </a:bodyPr>
          <a:lstStyle/>
          <a:p>
            <a:r>
              <a:rPr lang="en-US" sz="2400" b="1" dirty="0" smtClean="0"/>
              <a:t>Encoding</a:t>
            </a:r>
            <a:endParaRPr lang="en-US" sz="2400" b="1" dirty="0"/>
          </a:p>
        </p:txBody>
      </p:sp>
      <p:sp>
        <p:nvSpPr>
          <p:cNvPr id="6" name="TextBox 5"/>
          <p:cNvSpPr txBox="1"/>
          <p:nvPr/>
        </p:nvSpPr>
        <p:spPr>
          <a:xfrm>
            <a:off x="1012367" y="518356"/>
            <a:ext cx="1289385" cy="461665"/>
          </a:xfrm>
          <a:prstGeom prst="rect">
            <a:avLst/>
          </a:prstGeom>
          <a:noFill/>
        </p:spPr>
        <p:txBody>
          <a:bodyPr wrap="none" rtlCol="0">
            <a:spAutoFit/>
          </a:bodyPr>
          <a:lstStyle/>
          <a:p>
            <a:r>
              <a:rPr lang="en-US" sz="2400" b="1" dirty="0" smtClean="0"/>
              <a:t>Stimulus</a:t>
            </a:r>
            <a:endParaRPr lang="en-US" sz="2400" b="1" dirty="0"/>
          </a:p>
        </p:txBody>
      </p:sp>
      <p:sp>
        <p:nvSpPr>
          <p:cNvPr id="8" name="TextBox 7"/>
          <p:cNvSpPr txBox="1"/>
          <p:nvPr/>
        </p:nvSpPr>
        <p:spPr>
          <a:xfrm>
            <a:off x="6373051" y="522143"/>
            <a:ext cx="1918163" cy="461665"/>
          </a:xfrm>
          <a:prstGeom prst="rect">
            <a:avLst/>
          </a:prstGeom>
          <a:noFill/>
        </p:spPr>
        <p:txBody>
          <a:bodyPr wrap="none" rtlCol="0">
            <a:spAutoFit/>
          </a:bodyPr>
          <a:lstStyle/>
          <a:p>
            <a:r>
              <a:rPr lang="en-US" sz="2400" b="1" dirty="0" smtClean="0">
                <a:solidFill>
                  <a:srgbClr val="000000"/>
                </a:solidFill>
              </a:rPr>
              <a:t>Remembered</a:t>
            </a:r>
            <a:endParaRPr lang="en-US" sz="2400" b="1" dirty="0">
              <a:solidFill>
                <a:srgbClr val="000000"/>
              </a:solidFill>
            </a:endParaRPr>
          </a:p>
        </p:txBody>
      </p:sp>
      <p:grpSp>
        <p:nvGrpSpPr>
          <p:cNvPr id="13" name="Group 12"/>
          <p:cNvGrpSpPr/>
          <p:nvPr/>
        </p:nvGrpSpPr>
        <p:grpSpPr>
          <a:xfrm>
            <a:off x="2" y="4264195"/>
            <a:ext cx="5670944" cy="834571"/>
            <a:chOff x="0" y="4154715"/>
            <a:chExt cx="8991326" cy="834571"/>
          </a:xfrm>
        </p:grpSpPr>
        <p:sp>
          <p:nvSpPr>
            <p:cNvPr id="14" name="Rectangle 13"/>
            <p:cNvSpPr/>
            <p:nvPr/>
          </p:nvSpPr>
          <p:spPr>
            <a:xfrm>
              <a:off x="3" y="4154715"/>
              <a:ext cx="8833270"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p:cNvSpPr txBox="1"/>
            <p:nvPr/>
          </p:nvSpPr>
          <p:spPr>
            <a:xfrm>
              <a:off x="0" y="4154715"/>
              <a:ext cx="8991326" cy="707886"/>
            </a:xfrm>
            <a:prstGeom prst="rect">
              <a:avLst/>
            </a:prstGeom>
            <a:noFill/>
          </p:spPr>
          <p:txBody>
            <a:bodyPr wrap="none" rtlCol="0">
              <a:spAutoFit/>
            </a:bodyPr>
            <a:lstStyle/>
            <a:p>
              <a:r>
                <a:rPr lang="en-US" sz="4000" dirty="0">
                  <a:solidFill>
                    <a:schemeClr val="bg1"/>
                  </a:solidFill>
                </a:rPr>
                <a:t>R</a:t>
              </a:r>
              <a:r>
                <a:rPr lang="en-US" sz="4000" dirty="0" smtClean="0">
                  <a:solidFill>
                    <a:schemeClr val="bg1"/>
                  </a:solidFill>
                </a:rPr>
                <a:t>esults: low-level features</a:t>
              </a:r>
              <a:endParaRPr lang="en-US" sz="4000" dirty="0">
                <a:solidFill>
                  <a:schemeClr val="bg1"/>
                </a:solidFill>
              </a:endParaRPr>
            </a:p>
          </p:txBody>
        </p:sp>
      </p:grpSp>
      <p:pic>
        <p:nvPicPr>
          <p:cNvPr id="2" name="Picture 1" descr="i10941198.pdf"/>
          <p:cNvPicPr>
            <a:picLocks noChangeAspect="1"/>
          </p:cNvPicPr>
          <p:nvPr/>
        </p:nvPicPr>
        <p:blipFill rotWithShape="1">
          <a:blip r:embed="rId3">
            <a:extLst>
              <a:ext uri="{28A0092B-C50C-407E-A947-70E740481C1C}">
                <a14:useLocalDpi xmlns:a14="http://schemas.microsoft.com/office/drawing/2010/main" val="0"/>
              </a:ext>
            </a:extLst>
          </a:blip>
          <a:srcRect l="24779" t="22222" r="50000" b="23499"/>
          <a:stretch/>
        </p:blipFill>
        <p:spPr>
          <a:xfrm>
            <a:off x="3111151" y="971249"/>
            <a:ext cx="2846381" cy="2297179"/>
          </a:xfrm>
          <a:prstGeom prst="rect">
            <a:avLst/>
          </a:prstGeom>
        </p:spPr>
      </p:pic>
      <p:pic>
        <p:nvPicPr>
          <p:cNvPr id="9" name="Picture 8" descr="i10941198.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88" y="1162807"/>
            <a:ext cx="2668467" cy="1996138"/>
          </a:xfrm>
          <a:prstGeom prst="rect">
            <a:avLst/>
          </a:prstGeom>
        </p:spPr>
      </p:pic>
      <p:pic>
        <p:nvPicPr>
          <p:cNvPr id="23" name="Picture 22" descr="i10941198.pdf"/>
          <p:cNvPicPr>
            <a:picLocks noChangeAspect="1"/>
          </p:cNvPicPr>
          <p:nvPr/>
        </p:nvPicPr>
        <p:blipFill rotWithShape="1">
          <a:blip r:embed="rId3">
            <a:extLst>
              <a:ext uri="{28A0092B-C50C-407E-A947-70E740481C1C}">
                <a14:useLocalDpi xmlns:a14="http://schemas.microsoft.com/office/drawing/2010/main" val="0"/>
              </a:ext>
            </a:extLst>
          </a:blip>
          <a:srcRect l="49999" t="22222" r="25129" b="23499"/>
          <a:stretch/>
        </p:blipFill>
        <p:spPr>
          <a:xfrm>
            <a:off x="5968480" y="971249"/>
            <a:ext cx="2807052" cy="2297179"/>
          </a:xfrm>
          <a:prstGeom prst="rect">
            <a:avLst/>
          </a:prstGeom>
        </p:spPr>
      </p:pic>
      <p:sp>
        <p:nvSpPr>
          <p:cNvPr id="4" name="Notched Right Arrow 3"/>
          <p:cNvSpPr/>
          <p:nvPr/>
        </p:nvSpPr>
        <p:spPr>
          <a:xfrm rot="14337386">
            <a:off x="5672387" y="2861168"/>
            <a:ext cx="350232" cy="339415"/>
          </a:xfrm>
          <a:prstGeom prst="notchedRightArrow">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Notched Right Arrow 16"/>
          <p:cNvSpPr/>
          <p:nvPr/>
        </p:nvSpPr>
        <p:spPr>
          <a:xfrm rot="14337386">
            <a:off x="8471704" y="2861169"/>
            <a:ext cx="350232" cy="339415"/>
          </a:xfrm>
          <a:prstGeom prst="notchedRightArrow">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24244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4"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 y="4264195"/>
            <a:ext cx="4100284" cy="834571"/>
            <a:chOff x="0" y="4154715"/>
            <a:chExt cx="8833273" cy="834571"/>
          </a:xfrm>
        </p:grpSpPr>
        <p:sp>
          <p:nvSpPr>
            <p:cNvPr id="16" name="Rectangle 15"/>
            <p:cNvSpPr/>
            <p:nvPr/>
          </p:nvSpPr>
          <p:spPr>
            <a:xfrm>
              <a:off x="3" y="4154715"/>
              <a:ext cx="8833270"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0" y="4154715"/>
              <a:ext cx="8651900" cy="707886"/>
            </a:xfrm>
            <a:prstGeom prst="rect">
              <a:avLst/>
            </a:prstGeom>
            <a:noFill/>
          </p:spPr>
          <p:txBody>
            <a:bodyPr wrap="none" rtlCol="0">
              <a:spAutoFit/>
            </a:bodyPr>
            <a:lstStyle/>
            <a:p>
              <a:r>
                <a:rPr lang="en-US" sz="4000" dirty="0">
                  <a:solidFill>
                    <a:schemeClr val="bg1"/>
                  </a:solidFill>
                </a:rPr>
                <a:t>R</a:t>
              </a:r>
              <a:r>
                <a:rPr lang="en-US" sz="4000" dirty="0" smtClean="0">
                  <a:solidFill>
                    <a:schemeClr val="bg1"/>
                  </a:solidFill>
                </a:rPr>
                <a:t>esults: semantics</a:t>
              </a:r>
              <a:endParaRPr lang="en-US" sz="4000" dirty="0">
                <a:solidFill>
                  <a:schemeClr val="bg1"/>
                </a:solidFill>
              </a:endParaRPr>
            </a:p>
          </p:txBody>
        </p:sp>
      </p:grpSp>
      <p:pic>
        <p:nvPicPr>
          <p:cNvPr id="2" name="Picture 1" descr="i2275677162.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135" y="1108120"/>
            <a:ext cx="1878453" cy="2824576"/>
          </a:xfrm>
          <a:prstGeom prst="rect">
            <a:avLst/>
          </a:prstGeom>
        </p:spPr>
      </p:pic>
      <p:grpSp>
        <p:nvGrpSpPr>
          <p:cNvPr id="18" name="Group 17"/>
          <p:cNvGrpSpPr/>
          <p:nvPr/>
        </p:nvGrpSpPr>
        <p:grpSpPr>
          <a:xfrm>
            <a:off x="1012367" y="509584"/>
            <a:ext cx="7278847" cy="474224"/>
            <a:chOff x="1012367" y="509584"/>
            <a:chExt cx="7278847" cy="474224"/>
          </a:xfrm>
        </p:grpSpPr>
        <p:sp>
          <p:nvSpPr>
            <p:cNvPr id="19" name="TextBox 18"/>
            <p:cNvSpPr txBox="1"/>
            <p:nvPr/>
          </p:nvSpPr>
          <p:spPr>
            <a:xfrm>
              <a:off x="3864897" y="509584"/>
              <a:ext cx="1346042" cy="461665"/>
            </a:xfrm>
            <a:prstGeom prst="rect">
              <a:avLst/>
            </a:prstGeom>
            <a:noFill/>
          </p:spPr>
          <p:txBody>
            <a:bodyPr wrap="none" rtlCol="0">
              <a:spAutoFit/>
            </a:bodyPr>
            <a:lstStyle/>
            <a:p>
              <a:r>
                <a:rPr lang="en-US" sz="2400" b="1" dirty="0" smtClean="0"/>
                <a:t>Encoding</a:t>
              </a:r>
              <a:endParaRPr lang="en-US" sz="2400" b="1" dirty="0"/>
            </a:p>
          </p:txBody>
        </p:sp>
        <p:sp>
          <p:nvSpPr>
            <p:cNvPr id="20" name="TextBox 19"/>
            <p:cNvSpPr txBox="1"/>
            <p:nvPr/>
          </p:nvSpPr>
          <p:spPr>
            <a:xfrm>
              <a:off x="1012367" y="518356"/>
              <a:ext cx="1289385" cy="461665"/>
            </a:xfrm>
            <a:prstGeom prst="rect">
              <a:avLst/>
            </a:prstGeom>
            <a:noFill/>
          </p:spPr>
          <p:txBody>
            <a:bodyPr wrap="none" rtlCol="0">
              <a:spAutoFit/>
            </a:bodyPr>
            <a:lstStyle/>
            <a:p>
              <a:r>
                <a:rPr lang="en-US" sz="2400" b="1" dirty="0" smtClean="0"/>
                <a:t>Stimulus</a:t>
              </a:r>
              <a:endParaRPr lang="en-US" sz="2400" b="1" dirty="0"/>
            </a:p>
          </p:txBody>
        </p:sp>
        <p:sp>
          <p:nvSpPr>
            <p:cNvPr id="21" name="TextBox 20"/>
            <p:cNvSpPr txBox="1"/>
            <p:nvPr/>
          </p:nvSpPr>
          <p:spPr>
            <a:xfrm>
              <a:off x="6373051" y="522143"/>
              <a:ext cx="1918163" cy="461665"/>
            </a:xfrm>
            <a:prstGeom prst="rect">
              <a:avLst/>
            </a:prstGeom>
            <a:noFill/>
          </p:spPr>
          <p:txBody>
            <a:bodyPr wrap="none" rtlCol="0">
              <a:spAutoFit/>
            </a:bodyPr>
            <a:lstStyle/>
            <a:p>
              <a:r>
                <a:rPr lang="en-US" sz="2400" b="1" dirty="0" smtClean="0">
                  <a:solidFill>
                    <a:srgbClr val="000000"/>
                  </a:solidFill>
                </a:rPr>
                <a:t>Remembered</a:t>
              </a:r>
              <a:endParaRPr lang="en-US" sz="2400" b="1" dirty="0">
                <a:solidFill>
                  <a:srgbClr val="000000"/>
                </a:solidFill>
              </a:endParaRPr>
            </a:p>
          </p:txBody>
        </p:sp>
      </p:grpSp>
      <p:pic>
        <p:nvPicPr>
          <p:cNvPr id="5" name="Picture 4" descr="i2275677162.pdf"/>
          <p:cNvPicPr>
            <a:picLocks noChangeAspect="1"/>
          </p:cNvPicPr>
          <p:nvPr/>
        </p:nvPicPr>
        <p:blipFill rotWithShape="1">
          <a:blip r:embed="rId4">
            <a:extLst>
              <a:ext uri="{28A0092B-C50C-407E-A947-70E740481C1C}">
                <a14:useLocalDpi xmlns:a14="http://schemas.microsoft.com/office/drawing/2010/main" val="0"/>
              </a:ext>
            </a:extLst>
          </a:blip>
          <a:srcRect l="25172" r="50075"/>
          <a:stretch/>
        </p:blipFill>
        <p:spPr>
          <a:xfrm>
            <a:off x="3462069" y="1016652"/>
            <a:ext cx="2000794" cy="3031150"/>
          </a:xfrm>
          <a:prstGeom prst="rect">
            <a:avLst/>
          </a:prstGeom>
        </p:spPr>
      </p:pic>
      <p:pic>
        <p:nvPicPr>
          <p:cNvPr id="23" name="Picture 22" descr="i2275677162.pdf"/>
          <p:cNvPicPr>
            <a:picLocks noChangeAspect="1"/>
          </p:cNvPicPr>
          <p:nvPr/>
        </p:nvPicPr>
        <p:blipFill rotWithShape="1">
          <a:blip r:embed="rId4">
            <a:extLst>
              <a:ext uri="{28A0092B-C50C-407E-A947-70E740481C1C}">
                <a14:useLocalDpi xmlns:a14="http://schemas.microsoft.com/office/drawing/2010/main" val="0"/>
              </a:ext>
            </a:extLst>
          </a:blip>
          <a:srcRect l="49695" r="25113"/>
          <a:stretch/>
        </p:blipFill>
        <p:spPr>
          <a:xfrm>
            <a:off x="6254956" y="971249"/>
            <a:ext cx="2036258" cy="3031150"/>
          </a:xfrm>
          <a:prstGeom prst="rect">
            <a:avLst/>
          </a:prstGeom>
        </p:spPr>
      </p:pic>
      <p:sp>
        <p:nvSpPr>
          <p:cNvPr id="12" name="Notched Right Arrow 11"/>
          <p:cNvSpPr/>
          <p:nvPr/>
        </p:nvSpPr>
        <p:spPr>
          <a:xfrm rot="14337386">
            <a:off x="3840979" y="1548117"/>
            <a:ext cx="350232" cy="339415"/>
          </a:xfrm>
          <a:prstGeom prst="notchedRightArrow">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Notched Right Arrow 12"/>
          <p:cNvSpPr/>
          <p:nvPr/>
        </p:nvSpPr>
        <p:spPr>
          <a:xfrm rot="14337386">
            <a:off x="6640296" y="1548118"/>
            <a:ext cx="350232" cy="339415"/>
          </a:xfrm>
          <a:prstGeom prst="notchedRightArrow">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6215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descr="i1872904642.jpeg"/>
          <p:cNvPicPr>
            <a:picLocks/>
          </p:cNvPicPr>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Tree>
    <p:extLst>
      <p:ext uri="{BB962C8B-B14F-4D97-AF65-F5344CB8AC3E}">
        <p14:creationId xmlns:p14="http://schemas.microsoft.com/office/powerpoint/2010/main" val="209437244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 y="4264195"/>
            <a:ext cx="4100284" cy="834571"/>
            <a:chOff x="0" y="4154715"/>
            <a:chExt cx="8833273" cy="834571"/>
          </a:xfrm>
        </p:grpSpPr>
        <p:sp>
          <p:nvSpPr>
            <p:cNvPr id="16" name="Rectangle 15"/>
            <p:cNvSpPr/>
            <p:nvPr/>
          </p:nvSpPr>
          <p:spPr>
            <a:xfrm>
              <a:off x="3" y="4154715"/>
              <a:ext cx="8833270"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0" y="4154715"/>
              <a:ext cx="8651900" cy="707886"/>
            </a:xfrm>
            <a:prstGeom prst="rect">
              <a:avLst/>
            </a:prstGeom>
            <a:noFill/>
          </p:spPr>
          <p:txBody>
            <a:bodyPr wrap="none" rtlCol="0">
              <a:spAutoFit/>
            </a:bodyPr>
            <a:lstStyle/>
            <a:p>
              <a:r>
                <a:rPr lang="en-US" sz="4000" dirty="0" smtClean="0">
                  <a:solidFill>
                    <a:schemeClr val="bg1"/>
                  </a:solidFill>
                </a:rPr>
                <a:t>Results: semantics</a:t>
              </a:r>
              <a:endParaRPr lang="en-US" sz="4000" dirty="0">
                <a:solidFill>
                  <a:schemeClr val="bg1"/>
                </a:solidFill>
              </a:endParaRPr>
            </a:p>
          </p:txBody>
        </p:sp>
      </p:grpSp>
      <p:pic>
        <p:nvPicPr>
          <p:cNvPr id="3" name="Picture 2" descr="i2286398519.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69" y="1105783"/>
            <a:ext cx="2785095" cy="1857637"/>
          </a:xfrm>
          <a:prstGeom prst="rect">
            <a:avLst/>
          </a:prstGeom>
        </p:spPr>
      </p:pic>
      <p:grpSp>
        <p:nvGrpSpPr>
          <p:cNvPr id="9" name="Group 8"/>
          <p:cNvGrpSpPr/>
          <p:nvPr/>
        </p:nvGrpSpPr>
        <p:grpSpPr>
          <a:xfrm>
            <a:off x="1012367" y="509584"/>
            <a:ext cx="7278847" cy="474224"/>
            <a:chOff x="1012367" y="509584"/>
            <a:chExt cx="7278847" cy="474224"/>
          </a:xfrm>
        </p:grpSpPr>
        <p:sp>
          <p:nvSpPr>
            <p:cNvPr id="10" name="TextBox 9"/>
            <p:cNvSpPr txBox="1"/>
            <p:nvPr/>
          </p:nvSpPr>
          <p:spPr>
            <a:xfrm>
              <a:off x="3864897" y="509584"/>
              <a:ext cx="1346042" cy="461665"/>
            </a:xfrm>
            <a:prstGeom prst="rect">
              <a:avLst/>
            </a:prstGeom>
            <a:noFill/>
          </p:spPr>
          <p:txBody>
            <a:bodyPr wrap="none" rtlCol="0">
              <a:spAutoFit/>
            </a:bodyPr>
            <a:lstStyle/>
            <a:p>
              <a:r>
                <a:rPr lang="en-US" sz="2400" b="1" dirty="0" smtClean="0"/>
                <a:t>Encoding</a:t>
              </a:r>
              <a:endParaRPr lang="en-US" sz="2400" b="1" dirty="0"/>
            </a:p>
          </p:txBody>
        </p:sp>
        <p:sp>
          <p:nvSpPr>
            <p:cNvPr id="13" name="TextBox 12"/>
            <p:cNvSpPr txBox="1"/>
            <p:nvPr/>
          </p:nvSpPr>
          <p:spPr>
            <a:xfrm>
              <a:off x="1012367" y="518356"/>
              <a:ext cx="1289385" cy="461665"/>
            </a:xfrm>
            <a:prstGeom prst="rect">
              <a:avLst/>
            </a:prstGeom>
            <a:noFill/>
          </p:spPr>
          <p:txBody>
            <a:bodyPr wrap="none" rtlCol="0">
              <a:spAutoFit/>
            </a:bodyPr>
            <a:lstStyle/>
            <a:p>
              <a:r>
                <a:rPr lang="en-US" sz="2400" b="1" dirty="0" smtClean="0"/>
                <a:t>Stimulus</a:t>
              </a:r>
              <a:endParaRPr lang="en-US" sz="2400" b="1" dirty="0"/>
            </a:p>
          </p:txBody>
        </p:sp>
        <p:sp>
          <p:nvSpPr>
            <p:cNvPr id="14" name="TextBox 13"/>
            <p:cNvSpPr txBox="1"/>
            <p:nvPr/>
          </p:nvSpPr>
          <p:spPr>
            <a:xfrm>
              <a:off x="6373051" y="522143"/>
              <a:ext cx="1918163" cy="461665"/>
            </a:xfrm>
            <a:prstGeom prst="rect">
              <a:avLst/>
            </a:prstGeom>
            <a:noFill/>
          </p:spPr>
          <p:txBody>
            <a:bodyPr wrap="none" rtlCol="0">
              <a:spAutoFit/>
            </a:bodyPr>
            <a:lstStyle/>
            <a:p>
              <a:r>
                <a:rPr lang="en-US" sz="2400" b="1" dirty="0" smtClean="0">
                  <a:solidFill>
                    <a:srgbClr val="000000"/>
                  </a:solidFill>
                </a:rPr>
                <a:t>Remembered</a:t>
              </a:r>
              <a:endParaRPr lang="en-US" sz="2400" b="1" dirty="0">
                <a:solidFill>
                  <a:srgbClr val="000000"/>
                </a:solidFill>
              </a:endParaRPr>
            </a:p>
          </p:txBody>
        </p:sp>
      </p:grpSp>
      <p:pic>
        <p:nvPicPr>
          <p:cNvPr id="4" name="Picture 3" descr="i2286398519.pdf"/>
          <p:cNvPicPr>
            <a:picLocks noChangeAspect="1"/>
          </p:cNvPicPr>
          <p:nvPr/>
        </p:nvPicPr>
        <p:blipFill rotWithShape="1">
          <a:blip r:embed="rId4">
            <a:extLst>
              <a:ext uri="{28A0092B-C50C-407E-A947-70E740481C1C}">
                <a14:useLocalDpi xmlns:a14="http://schemas.microsoft.com/office/drawing/2010/main" val="0"/>
              </a:ext>
            </a:extLst>
          </a:blip>
          <a:srcRect l="25172" t="27203" r="49596" b="26820"/>
          <a:stretch/>
        </p:blipFill>
        <p:spPr>
          <a:xfrm>
            <a:off x="3099259" y="1016652"/>
            <a:ext cx="2954769" cy="2019053"/>
          </a:xfrm>
          <a:prstGeom prst="rect">
            <a:avLst/>
          </a:prstGeom>
        </p:spPr>
      </p:pic>
      <p:pic>
        <p:nvPicPr>
          <p:cNvPr id="18" name="Picture 17" descr="i2286398519.pdf"/>
          <p:cNvPicPr>
            <a:picLocks noChangeAspect="1"/>
          </p:cNvPicPr>
          <p:nvPr/>
        </p:nvPicPr>
        <p:blipFill rotWithShape="1">
          <a:blip r:embed="rId4">
            <a:extLst>
              <a:ext uri="{28A0092B-C50C-407E-A947-70E740481C1C}">
                <a14:useLocalDpi xmlns:a14="http://schemas.microsoft.com/office/drawing/2010/main" val="0"/>
              </a:ext>
            </a:extLst>
          </a:blip>
          <a:srcRect l="50040" t="27203" r="25093" b="26820"/>
          <a:stretch/>
        </p:blipFill>
        <p:spPr>
          <a:xfrm>
            <a:off x="5988347" y="1016652"/>
            <a:ext cx="2912067" cy="2019053"/>
          </a:xfrm>
          <a:prstGeom prst="rect">
            <a:avLst/>
          </a:prstGeom>
        </p:spPr>
      </p:pic>
      <p:sp>
        <p:nvSpPr>
          <p:cNvPr id="12" name="Notched Right Arrow 11"/>
          <p:cNvSpPr/>
          <p:nvPr/>
        </p:nvSpPr>
        <p:spPr>
          <a:xfrm rot="14337386">
            <a:off x="5436679" y="1526592"/>
            <a:ext cx="350232" cy="339415"/>
          </a:xfrm>
          <a:prstGeom prst="notchedRightArrow">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Notched Right Arrow 18"/>
          <p:cNvSpPr/>
          <p:nvPr/>
        </p:nvSpPr>
        <p:spPr>
          <a:xfrm rot="14337386">
            <a:off x="8235996" y="1526593"/>
            <a:ext cx="350232" cy="339415"/>
          </a:xfrm>
          <a:prstGeom prst="notchedRightArrow">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9614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 y="4154715"/>
            <a:ext cx="3410855" cy="834571"/>
            <a:chOff x="0" y="4154715"/>
            <a:chExt cx="7348031" cy="834571"/>
          </a:xfrm>
        </p:grpSpPr>
        <p:sp>
          <p:nvSpPr>
            <p:cNvPr id="16" name="Rectangle 15"/>
            <p:cNvSpPr/>
            <p:nvPr/>
          </p:nvSpPr>
          <p:spPr>
            <a:xfrm>
              <a:off x="2" y="4154715"/>
              <a:ext cx="7348029"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0" y="4154715"/>
              <a:ext cx="7259224" cy="707886"/>
            </a:xfrm>
            <a:prstGeom prst="rect">
              <a:avLst/>
            </a:prstGeom>
            <a:noFill/>
          </p:spPr>
          <p:txBody>
            <a:bodyPr wrap="none" rtlCol="0">
              <a:spAutoFit/>
            </a:bodyPr>
            <a:lstStyle/>
            <a:p>
              <a:r>
                <a:rPr lang="en-US" sz="4000" dirty="0">
                  <a:solidFill>
                    <a:schemeClr val="bg1"/>
                  </a:solidFill>
                </a:rPr>
                <a:t>R</a:t>
              </a:r>
              <a:r>
                <a:rPr lang="en-US" sz="4000" dirty="0" smtClean="0">
                  <a:solidFill>
                    <a:schemeClr val="bg1"/>
                  </a:solidFill>
                </a:rPr>
                <a:t>esults: people</a:t>
              </a:r>
              <a:endParaRPr lang="en-US" sz="4000" dirty="0">
                <a:solidFill>
                  <a:schemeClr val="bg1"/>
                </a:solidFill>
              </a:endParaRPr>
            </a:p>
          </p:txBody>
        </p:sp>
      </p:grpSp>
      <p:pic>
        <p:nvPicPr>
          <p:cNvPr id="3" name="Picture 2" descr="i1162738677.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42" y="1243912"/>
            <a:ext cx="2805112" cy="1870988"/>
          </a:xfrm>
          <a:prstGeom prst="rect">
            <a:avLst/>
          </a:prstGeom>
        </p:spPr>
      </p:pic>
      <p:pic>
        <p:nvPicPr>
          <p:cNvPr id="5" name="Picture 4" descr="i1162738677.pdf"/>
          <p:cNvPicPr>
            <a:picLocks noChangeAspect="1"/>
          </p:cNvPicPr>
          <p:nvPr/>
        </p:nvPicPr>
        <p:blipFill rotWithShape="1">
          <a:blip r:embed="rId4">
            <a:extLst>
              <a:ext uri="{28A0092B-C50C-407E-A947-70E740481C1C}">
                <a14:useLocalDpi xmlns:a14="http://schemas.microsoft.com/office/drawing/2010/main" val="0"/>
              </a:ext>
            </a:extLst>
          </a:blip>
          <a:srcRect l="25501" t="27012" r="49955" b="27650"/>
          <a:stretch/>
        </p:blipFill>
        <p:spPr>
          <a:xfrm>
            <a:off x="3114614" y="1149335"/>
            <a:ext cx="2910250" cy="2016000"/>
          </a:xfrm>
          <a:prstGeom prst="rect">
            <a:avLst/>
          </a:prstGeom>
        </p:spPr>
      </p:pic>
      <p:pic>
        <p:nvPicPr>
          <p:cNvPr id="21" name="Picture 20" descr="i1162738677.pdf"/>
          <p:cNvPicPr>
            <a:picLocks noChangeAspect="1"/>
          </p:cNvPicPr>
          <p:nvPr/>
        </p:nvPicPr>
        <p:blipFill rotWithShape="1">
          <a:blip r:embed="rId4">
            <a:extLst>
              <a:ext uri="{28A0092B-C50C-407E-A947-70E740481C1C}">
                <a14:useLocalDpi xmlns:a14="http://schemas.microsoft.com/office/drawing/2010/main" val="0"/>
              </a:ext>
            </a:extLst>
          </a:blip>
          <a:srcRect l="50166" t="27012" r="25560" b="27650"/>
          <a:stretch/>
        </p:blipFill>
        <p:spPr>
          <a:xfrm>
            <a:off x="6013498" y="1144211"/>
            <a:ext cx="2878228" cy="2016000"/>
          </a:xfrm>
          <a:prstGeom prst="rect">
            <a:avLst/>
          </a:prstGeom>
        </p:spPr>
      </p:pic>
      <p:grpSp>
        <p:nvGrpSpPr>
          <p:cNvPr id="11" name="Group 10"/>
          <p:cNvGrpSpPr/>
          <p:nvPr/>
        </p:nvGrpSpPr>
        <p:grpSpPr>
          <a:xfrm>
            <a:off x="1012367" y="509584"/>
            <a:ext cx="7278847" cy="474224"/>
            <a:chOff x="1012367" y="509584"/>
            <a:chExt cx="7278847" cy="474224"/>
          </a:xfrm>
        </p:grpSpPr>
        <p:sp>
          <p:nvSpPr>
            <p:cNvPr id="12" name="TextBox 11"/>
            <p:cNvSpPr txBox="1"/>
            <p:nvPr/>
          </p:nvSpPr>
          <p:spPr>
            <a:xfrm>
              <a:off x="3864897" y="509584"/>
              <a:ext cx="1346042" cy="461665"/>
            </a:xfrm>
            <a:prstGeom prst="rect">
              <a:avLst/>
            </a:prstGeom>
            <a:noFill/>
          </p:spPr>
          <p:txBody>
            <a:bodyPr wrap="none" rtlCol="0">
              <a:spAutoFit/>
            </a:bodyPr>
            <a:lstStyle/>
            <a:p>
              <a:r>
                <a:rPr lang="en-US" sz="2400" b="1" dirty="0" smtClean="0"/>
                <a:t>Encoding</a:t>
              </a:r>
              <a:endParaRPr lang="en-US" sz="2400" b="1" dirty="0"/>
            </a:p>
          </p:txBody>
        </p:sp>
        <p:sp>
          <p:nvSpPr>
            <p:cNvPr id="13" name="TextBox 12"/>
            <p:cNvSpPr txBox="1"/>
            <p:nvPr/>
          </p:nvSpPr>
          <p:spPr>
            <a:xfrm>
              <a:off x="1012367" y="518356"/>
              <a:ext cx="1289385" cy="461665"/>
            </a:xfrm>
            <a:prstGeom prst="rect">
              <a:avLst/>
            </a:prstGeom>
            <a:noFill/>
          </p:spPr>
          <p:txBody>
            <a:bodyPr wrap="none" rtlCol="0">
              <a:spAutoFit/>
            </a:bodyPr>
            <a:lstStyle/>
            <a:p>
              <a:r>
                <a:rPr lang="en-US" sz="2400" b="1" dirty="0" smtClean="0"/>
                <a:t>Stimulus</a:t>
              </a:r>
              <a:endParaRPr lang="en-US" sz="2400" b="1" dirty="0"/>
            </a:p>
          </p:txBody>
        </p:sp>
        <p:sp>
          <p:nvSpPr>
            <p:cNvPr id="14" name="TextBox 13"/>
            <p:cNvSpPr txBox="1"/>
            <p:nvPr/>
          </p:nvSpPr>
          <p:spPr>
            <a:xfrm>
              <a:off x="6373051" y="522143"/>
              <a:ext cx="1918163" cy="461665"/>
            </a:xfrm>
            <a:prstGeom prst="rect">
              <a:avLst/>
            </a:prstGeom>
            <a:noFill/>
          </p:spPr>
          <p:txBody>
            <a:bodyPr wrap="none" rtlCol="0">
              <a:spAutoFit/>
            </a:bodyPr>
            <a:lstStyle/>
            <a:p>
              <a:r>
                <a:rPr lang="en-US" sz="2400" b="1" dirty="0" smtClean="0">
                  <a:solidFill>
                    <a:srgbClr val="000000"/>
                  </a:solidFill>
                </a:rPr>
                <a:t>Remembered</a:t>
              </a:r>
              <a:endParaRPr lang="en-US" sz="2400" b="1" dirty="0">
                <a:solidFill>
                  <a:srgbClr val="000000"/>
                </a:solidFill>
              </a:endParaRPr>
            </a:p>
          </p:txBody>
        </p:sp>
      </p:grpSp>
      <p:sp>
        <p:nvSpPr>
          <p:cNvPr id="17" name="Notched Right Arrow 16"/>
          <p:cNvSpPr/>
          <p:nvPr/>
        </p:nvSpPr>
        <p:spPr>
          <a:xfrm rot="14337386">
            <a:off x="3689781" y="2990503"/>
            <a:ext cx="350232" cy="339415"/>
          </a:xfrm>
          <a:prstGeom prst="notchedRightArrow">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Notched Right Arrow 17"/>
          <p:cNvSpPr/>
          <p:nvPr/>
        </p:nvSpPr>
        <p:spPr>
          <a:xfrm rot="14337386">
            <a:off x="6489098" y="2990504"/>
            <a:ext cx="350232" cy="339415"/>
          </a:xfrm>
          <a:prstGeom prst="notchedRightArrow">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78523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 y="4154715"/>
            <a:ext cx="3410855" cy="834571"/>
            <a:chOff x="0" y="4154715"/>
            <a:chExt cx="7348031" cy="834571"/>
          </a:xfrm>
        </p:grpSpPr>
        <p:sp>
          <p:nvSpPr>
            <p:cNvPr id="16" name="Rectangle 15"/>
            <p:cNvSpPr/>
            <p:nvPr/>
          </p:nvSpPr>
          <p:spPr>
            <a:xfrm>
              <a:off x="2" y="4154715"/>
              <a:ext cx="7348029"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0" y="4154715"/>
              <a:ext cx="7259224" cy="707886"/>
            </a:xfrm>
            <a:prstGeom prst="rect">
              <a:avLst/>
            </a:prstGeom>
            <a:noFill/>
          </p:spPr>
          <p:txBody>
            <a:bodyPr wrap="none" rtlCol="0">
              <a:spAutoFit/>
            </a:bodyPr>
            <a:lstStyle/>
            <a:p>
              <a:r>
                <a:rPr lang="en-US" sz="4000" dirty="0">
                  <a:solidFill>
                    <a:schemeClr val="bg1"/>
                  </a:solidFill>
                </a:rPr>
                <a:t>R</a:t>
              </a:r>
              <a:r>
                <a:rPr lang="en-US" sz="4000" dirty="0" smtClean="0">
                  <a:solidFill>
                    <a:schemeClr val="bg1"/>
                  </a:solidFill>
                </a:rPr>
                <a:t>esults: people</a:t>
              </a:r>
              <a:endParaRPr lang="en-US" sz="4000" dirty="0">
                <a:solidFill>
                  <a:schemeClr val="bg1"/>
                </a:solidFill>
              </a:endParaRPr>
            </a:p>
          </p:txBody>
        </p:sp>
      </p:grpSp>
      <p:pic>
        <p:nvPicPr>
          <p:cNvPr id="2" name="Picture 1" descr="i132306037.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894" y="1154226"/>
            <a:ext cx="2837373" cy="2128030"/>
          </a:xfrm>
          <a:prstGeom prst="rect">
            <a:avLst/>
          </a:prstGeom>
        </p:spPr>
      </p:pic>
      <p:pic>
        <p:nvPicPr>
          <p:cNvPr id="6" name="Picture 5" descr="i132306037.pdf"/>
          <p:cNvPicPr>
            <a:picLocks noChangeAspect="1"/>
          </p:cNvPicPr>
          <p:nvPr/>
        </p:nvPicPr>
        <p:blipFill rotWithShape="1">
          <a:blip r:embed="rId4">
            <a:extLst>
              <a:ext uri="{28A0092B-C50C-407E-A947-70E740481C1C}">
                <a14:useLocalDpi xmlns:a14="http://schemas.microsoft.com/office/drawing/2010/main" val="0"/>
              </a:ext>
            </a:extLst>
          </a:blip>
          <a:srcRect l="25382" t="25287" r="50075" b="24859"/>
          <a:stretch/>
        </p:blipFill>
        <p:spPr>
          <a:xfrm>
            <a:off x="3134827" y="1113693"/>
            <a:ext cx="2948301" cy="2245780"/>
          </a:xfrm>
          <a:prstGeom prst="rect">
            <a:avLst/>
          </a:prstGeom>
        </p:spPr>
      </p:pic>
      <p:pic>
        <p:nvPicPr>
          <p:cNvPr id="23" name="Picture 22" descr="i132306037.pdf"/>
          <p:cNvPicPr>
            <a:picLocks noChangeAspect="1"/>
          </p:cNvPicPr>
          <p:nvPr/>
        </p:nvPicPr>
        <p:blipFill rotWithShape="1">
          <a:blip r:embed="rId4">
            <a:extLst>
              <a:ext uri="{28A0092B-C50C-407E-A947-70E740481C1C}">
                <a14:useLocalDpi xmlns:a14="http://schemas.microsoft.com/office/drawing/2010/main" val="0"/>
              </a:ext>
            </a:extLst>
          </a:blip>
          <a:srcRect l="49924" t="25287" r="25174" b="24859"/>
          <a:stretch/>
        </p:blipFill>
        <p:spPr>
          <a:xfrm>
            <a:off x="6042592" y="1113693"/>
            <a:ext cx="2991446" cy="2245780"/>
          </a:xfrm>
          <a:prstGeom prst="rect">
            <a:avLst/>
          </a:prstGeom>
        </p:spPr>
      </p:pic>
      <p:grpSp>
        <p:nvGrpSpPr>
          <p:cNvPr id="11" name="Group 10"/>
          <p:cNvGrpSpPr/>
          <p:nvPr/>
        </p:nvGrpSpPr>
        <p:grpSpPr>
          <a:xfrm>
            <a:off x="1012367" y="509584"/>
            <a:ext cx="7278847" cy="474224"/>
            <a:chOff x="1012367" y="509584"/>
            <a:chExt cx="7278847" cy="474224"/>
          </a:xfrm>
        </p:grpSpPr>
        <p:sp>
          <p:nvSpPr>
            <p:cNvPr id="12" name="TextBox 11"/>
            <p:cNvSpPr txBox="1"/>
            <p:nvPr/>
          </p:nvSpPr>
          <p:spPr>
            <a:xfrm>
              <a:off x="3864897" y="509584"/>
              <a:ext cx="1346042" cy="461665"/>
            </a:xfrm>
            <a:prstGeom prst="rect">
              <a:avLst/>
            </a:prstGeom>
            <a:noFill/>
          </p:spPr>
          <p:txBody>
            <a:bodyPr wrap="none" rtlCol="0">
              <a:spAutoFit/>
            </a:bodyPr>
            <a:lstStyle/>
            <a:p>
              <a:r>
                <a:rPr lang="en-US" sz="2400" b="1" dirty="0" smtClean="0"/>
                <a:t>Encoding</a:t>
              </a:r>
              <a:endParaRPr lang="en-US" sz="2400" b="1" dirty="0"/>
            </a:p>
          </p:txBody>
        </p:sp>
        <p:sp>
          <p:nvSpPr>
            <p:cNvPr id="13" name="TextBox 12"/>
            <p:cNvSpPr txBox="1"/>
            <p:nvPr/>
          </p:nvSpPr>
          <p:spPr>
            <a:xfrm>
              <a:off x="1012367" y="518356"/>
              <a:ext cx="1289385" cy="461665"/>
            </a:xfrm>
            <a:prstGeom prst="rect">
              <a:avLst/>
            </a:prstGeom>
            <a:noFill/>
          </p:spPr>
          <p:txBody>
            <a:bodyPr wrap="none" rtlCol="0">
              <a:spAutoFit/>
            </a:bodyPr>
            <a:lstStyle/>
            <a:p>
              <a:r>
                <a:rPr lang="en-US" sz="2400" b="1" dirty="0" smtClean="0"/>
                <a:t>Stimulus</a:t>
              </a:r>
              <a:endParaRPr lang="en-US" sz="2400" b="1" dirty="0"/>
            </a:p>
          </p:txBody>
        </p:sp>
        <p:sp>
          <p:nvSpPr>
            <p:cNvPr id="14" name="TextBox 13"/>
            <p:cNvSpPr txBox="1"/>
            <p:nvPr/>
          </p:nvSpPr>
          <p:spPr>
            <a:xfrm>
              <a:off x="6373051" y="522143"/>
              <a:ext cx="1918163" cy="461665"/>
            </a:xfrm>
            <a:prstGeom prst="rect">
              <a:avLst/>
            </a:prstGeom>
            <a:noFill/>
          </p:spPr>
          <p:txBody>
            <a:bodyPr wrap="none" rtlCol="0">
              <a:spAutoFit/>
            </a:bodyPr>
            <a:lstStyle/>
            <a:p>
              <a:r>
                <a:rPr lang="en-US" sz="2400" b="1" dirty="0" smtClean="0">
                  <a:solidFill>
                    <a:srgbClr val="000000"/>
                  </a:solidFill>
                </a:rPr>
                <a:t>Remembered</a:t>
              </a:r>
              <a:endParaRPr lang="en-US" sz="2400" b="1" dirty="0">
                <a:solidFill>
                  <a:srgbClr val="000000"/>
                </a:solidFill>
              </a:endParaRPr>
            </a:p>
          </p:txBody>
        </p:sp>
      </p:grpSp>
      <p:sp>
        <p:nvSpPr>
          <p:cNvPr id="17" name="Notched Right Arrow 16"/>
          <p:cNvSpPr/>
          <p:nvPr/>
        </p:nvSpPr>
        <p:spPr>
          <a:xfrm rot="14337386">
            <a:off x="4079320" y="3022238"/>
            <a:ext cx="350232" cy="339415"/>
          </a:xfrm>
          <a:prstGeom prst="notchedRightArrow">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Notched Right Arrow 17"/>
          <p:cNvSpPr/>
          <p:nvPr/>
        </p:nvSpPr>
        <p:spPr>
          <a:xfrm rot="14337386">
            <a:off x="7007805" y="3022239"/>
            <a:ext cx="350232" cy="339415"/>
          </a:xfrm>
          <a:prstGeom prst="notchedRightArrow">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17533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 y="4154715"/>
            <a:ext cx="3410855" cy="834571"/>
            <a:chOff x="0" y="4154715"/>
            <a:chExt cx="7348031" cy="834571"/>
          </a:xfrm>
        </p:grpSpPr>
        <p:sp>
          <p:nvSpPr>
            <p:cNvPr id="6" name="Rectangle 5"/>
            <p:cNvSpPr/>
            <p:nvPr/>
          </p:nvSpPr>
          <p:spPr>
            <a:xfrm>
              <a:off x="2" y="4154715"/>
              <a:ext cx="7348029"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p:cNvSpPr txBox="1"/>
            <p:nvPr/>
          </p:nvSpPr>
          <p:spPr>
            <a:xfrm>
              <a:off x="0" y="4154715"/>
              <a:ext cx="7259224" cy="707886"/>
            </a:xfrm>
            <a:prstGeom prst="rect">
              <a:avLst/>
            </a:prstGeom>
            <a:noFill/>
          </p:spPr>
          <p:txBody>
            <a:bodyPr wrap="none" rtlCol="0">
              <a:spAutoFit/>
            </a:bodyPr>
            <a:lstStyle/>
            <a:p>
              <a:r>
                <a:rPr lang="en-US" sz="4000" dirty="0">
                  <a:solidFill>
                    <a:schemeClr val="bg1"/>
                  </a:solidFill>
                </a:rPr>
                <a:t>R</a:t>
              </a:r>
              <a:r>
                <a:rPr lang="en-US" sz="4000" dirty="0" smtClean="0">
                  <a:solidFill>
                    <a:schemeClr val="bg1"/>
                  </a:solidFill>
                </a:rPr>
                <a:t>esults: people</a:t>
              </a:r>
              <a:endParaRPr lang="en-US" sz="4000" dirty="0">
                <a:solidFill>
                  <a:schemeClr val="bg1"/>
                </a:solidFill>
              </a:endParaRPr>
            </a:p>
          </p:txBody>
        </p:sp>
      </p:grpSp>
      <p:pic>
        <p:nvPicPr>
          <p:cNvPr id="2" name="Picture 1" descr="people-box-siz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14474"/>
            <a:ext cx="7315200" cy="3657600"/>
          </a:xfrm>
          <a:prstGeom prst="rect">
            <a:avLst/>
          </a:prstGeom>
        </p:spPr>
      </p:pic>
    </p:spTree>
    <p:extLst>
      <p:ext uri="{BB962C8B-B14F-4D97-AF65-F5344CB8AC3E}">
        <p14:creationId xmlns:p14="http://schemas.microsoft.com/office/powerpoint/2010/main" val="229479798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 y="4154715"/>
            <a:ext cx="4922759" cy="834571"/>
            <a:chOff x="0" y="4154715"/>
            <a:chExt cx="10605137" cy="834571"/>
          </a:xfrm>
        </p:grpSpPr>
        <p:sp>
          <p:nvSpPr>
            <p:cNvPr id="12" name="Rectangle 11"/>
            <p:cNvSpPr/>
            <p:nvPr/>
          </p:nvSpPr>
          <p:spPr>
            <a:xfrm>
              <a:off x="0" y="4154715"/>
              <a:ext cx="10605137"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p:cNvSpPr txBox="1"/>
            <p:nvPr/>
          </p:nvSpPr>
          <p:spPr>
            <a:xfrm>
              <a:off x="0" y="4154715"/>
              <a:ext cx="10601970" cy="707886"/>
            </a:xfrm>
            <a:prstGeom prst="rect">
              <a:avLst/>
            </a:prstGeom>
            <a:noFill/>
          </p:spPr>
          <p:txBody>
            <a:bodyPr wrap="none" rtlCol="0">
              <a:spAutoFit/>
            </a:bodyPr>
            <a:lstStyle/>
            <a:p>
              <a:r>
                <a:rPr lang="en-US" sz="4000" dirty="0">
                  <a:solidFill>
                    <a:schemeClr val="bg1"/>
                  </a:solidFill>
                </a:rPr>
                <a:t>R</a:t>
              </a:r>
              <a:r>
                <a:rPr lang="en-US" sz="4000" dirty="0" smtClean="0">
                  <a:solidFill>
                    <a:schemeClr val="bg1"/>
                  </a:solidFill>
                </a:rPr>
                <a:t>esults: gaze following</a:t>
              </a:r>
              <a:endParaRPr lang="en-US" sz="4000" dirty="0">
                <a:solidFill>
                  <a:schemeClr val="bg1"/>
                </a:solidFill>
              </a:endParaRPr>
            </a:p>
          </p:txBody>
        </p:sp>
      </p:grpSp>
      <p:pic>
        <p:nvPicPr>
          <p:cNvPr id="2" name="Picture 1" descr="i2222945716.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949" y="1024340"/>
            <a:ext cx="1891987" cy="2840755"/>
          </a:xfrm>
          <a:prstGeom prst="rect">
            <a:avLst/>
          </a:prstGeom>
        </p:spPr>
      </p:pic>
      <p:pic>
        <p:nvPicPr>
          <p:cNvPr id="3" name="Picture 2" descr="i2222945716.pdf"/>
          <p:cNvPicPr>
            <a:picLocks noChangeAspect="1"/>
          </p:cNvPicPr>
          <p:nvPr/>
        </p:nvPicPr>
        <p:blipFill rotWithShape="1">
          <a:blip r:embed="rId4">
            <a:extLst>
              <a:ext uri="{28A0092B-C50C-407E-A947-70E740481C1C}">
                <a14:useLocalDpi xmlns:a14="http://schemas.microsoft.com/office/drawing/2010/main" val="0"/>
              </a:ext>
            </a:extLst>
          </a:blip>
          <a:srcRect l="25382" r="50075"/>
          <a:stretch/>
        </p:blipFill>
        <p:spPr>
          <a:xfrm>
            <a:off x="3575645" y="930716"/>
            <a:ext cx="1973661" cy="3015550"/>
          </a:xfrm>
          <a:prstGeom prst="rect">
            <a:avLst/>
          </a:prstGeom>
        </p:spPr>
      </p:pic>
      <p:pic>
        <p:nvPicPr>
          <p:cNvPr id="17" name="Picture 16" descr="i2222945716.pdf"/>
          <p:cNvPicPr>
            <a:picLocks noChangeAspect="1"/>
          </p:cNvPicPr>
          <p:nvPr/>
        </p:nvPicPr>
        <p:blipFill rotWithShape="1">
          <a:blip r:embed="rId4">
            <a:extLst>
              <a:ext uri="{28A0092B-C50C-407E-A947-70E740481C1C}">
                <a14:useLocalDpi xmlns:a14="http://schemas.microsoft.com/office/drawing/2010/main" val="0"/>
              </a:ext>
            </a:extLst>
          </a:blip>
          <a:srcRect l="50047" r="25241"/>
          <a:stretch/>
        </p:blipFill>
        <p:spPr>
          <a:xfrm>
            <a:off x="6224059" y="930716"/>
            <a:ext cx="1999595" cy="3034250"/>
          </a:xfrm>
          <a:prstGeom prst="rect">
            <a:avLst/>
          </a:prstGeom>
        </p:spPr>
      </p:pic>
      <p:grpSp>
        <p:nvGrpSpPr>
          <p:cNvPr id="8" name="Group 7"/>
          <p:cNvGrpSpPr/>
          <p:nvPr/>
        </p:nvGrpSpPr>
        <p:grpSpPr>
          <a:xfrm>
            <a:off x="1012367" y="509584"/>
            <a:ext cx="7278847" cy="474224"/>
            <a:chOff x="1012367" y="509584"/>
            <a:chExt cx="7278847" cy="474224"/>
          </a:xfrm>
        </p:grpSpPr>
        <p:sp>
          <p:nvSpPr>
            <p:cNvPr id="9" name="TextBox 8"/>
            <p:cNvSpPr txBox="1"/>
            <p:nvPr/>
          </p:nvSpPr>
          <p:spPr>
            <a:xfrm>
              <a:off x="3864897" y="509584"/>
              <a:ext cx="1346042" cy="461665"/>
            </a:xfrm>
            <a:prstGeom prst="rect">
              <a:avLst/>
            </a:prstGeom>
            <a:noFill/>
          </p:spPr>
          <p:txBody>
            <a:bodyPr wrap="none" rtlCol="0">
              <a:spAutoFit/>
            </a:bodyPr>
            <a:lstStyle/>
            <a:p>
              <a:r>
                <a:rPr lang="en-US" sz="2400" b="1" dirty="0" smtClean="0"/>
                <a:t>Encoding</a:t>
              </a:r>
              <a:endParaRPr lang="en-US" sz="2400" b="1" dirty="0"/>
            </a:p>
          </p:txBody>
        </p:sp>
        <p:sp>
          <p:nvSpPr>
            <p:cNvPr id="10" name="TextBox 9"/>
            <p:cNvSpPr txBox="1"/>
            <p:nvPr/>
          </p:nvSpPr>
          <p:spPr>
            <a:xfrm>
              <a:off x="1012367" y="518356"/>
              <a:ext cx="1289385" cy="461665"/>
            </a:xfrm>
            <a:prstGeom prst="rect">
              <a:avLst/>
            </a:prstGeom>
            <a:noFill/>
          </p:spPr>
          <p:txBody>
            <a:bodyPr wrap="none" rtlCol="0">
              <a:spAutoFit/>
            </a:bodyPr>
            <a:lstStyle/>
            <a:p>
              <a:r>
                <a:rPr lang="en-US" sz="2400" b="1" dirty="0" smtClean="0"/>
                <a:t>Stimulus</a:t>
              </a:r>
              <a:endParaRPr lang="en-US" sz="2400" b="1" dirty="0"/>
            </a:p>
          </p:txBody>
        </p:sp>
        <p:sp>
          <p:nvSpPr>
            <p:cNvPr id="13" name="TextBox 12"/>
            <p:cNvSpPr txBox="1"/>
            <p:nvPr/>
          </p:nvSpPr>
          <p:spPr>
            <a:xfrm>
              <a:off x="6373051" y="522143"/>
              <a:ext cx="1918163" cy="461665"/>
            </a:xfrm>
            <a:prstGeom prst="rect">
              <a:avLst/>
            </a:prstGeom>
            <a:noFill/>
          </p:spPr>
          <p:txBody>
            <a:bodyPr wrap="none" rtlCol="0">
              <a:spAutoFit/>
            </a:bodyPr>
            <a:lstStyle/>
            <a:p>
              <a:r>
                <a:rPr lang="en-US" sz="2400" b="1" dirty="0" smtClean="0">
                  <a:solidFill>
                    <a:srgbClr val="000000"/>
                  </a:solidFill>
                </a:rPr>
                <a:t>Remembered</a:t>
              </a:r>
              <a:endParaRPr lang="en-US" sz="2400" b="1" dirty="0">
                <a:solidFill>
                  <a:srgbClr val="000000"/>
                </a:solidFill>
              </a:endParaRPr>
            </a:p>
          </p:txBody>
        </p:sp>
      </p:grpSp>
      <p:sp>
        <p:nvSpPr>
          <p:cNvPr id="15" name="Notched Right Arrow 14"/>
          <p:cNvSpPr/>
          <p:nvPr/>
        </p:nvSpPr>
        <p:spPr>
          <a:xfrm rot="14337386">
            <a:off x="4981883" y="3557706"/>
            <a:ext cx="350232" cy="339415"/>
          </a:xfrm>
          <a:prstGeom prst="notchedRightArrow">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Notched Right Arrow 15"/>
          <p:cNvSpPr/>
          <p:nvPr/>
        </p:nvSpPr>
        <p:spPr>
          <a:xfrm rot="14337386">
            <a:off x="7716616" y="3557707"/>
            <a:ext cx="350232" cy="339415"/>
          </a:xfrm>
          <a:prstGeom prst="notchedRightArrow">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0464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 y="4154715"/>
            <a:ext cx="6224057" cy="834571"/>
            <a:chOff x="0" y="4154715"/>
            <a:chExt cx="12866620" cy="834571"/>
          </a:xfrm>
        </p:grpSpPr>
        <p:sp>
          <p:nvSpPr>
            <p:cNvPr id="12" name="Rectangle 11"/>
            <p:cNvSpPr/>
            <p:nvPr/>
          </p:nvSpPr>
          <p:spPr>
            <a:xfrm>
              <a:off x="0" y="4154715"/>
              <a:ext cx="12866620"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p:cNvSpPr txBox="1"/>
            <p:nvPr/>
          </p:nvSpPr>
          <p:spPr>
            <a:xfrm>
              <a:off x="0" y="4154715"/>
              <a:ext cx="12866620" cy="707886"/>
            </a:xfrm>
            <a:prstGeom prst="rect">
              <a:avLst/>
            </a:prstGeom>
            <a:noFill/>
          </p:spPr>
          <p:txBody>
            <a:bodyPr wrap="none" rtlCol="0">
              <a:spAutoFit/>
            </a:bodyPr>
            <a:lstStyle/>
            <a:p>
              <a:r>
                <a:rPr lang="en-US" sz="4000" dirty="0">
                  <a:solidFill>
                    <a:schemeClr val="bg1"/>
                  </a:solidFill>
                </a:rPr>
                <a:t>R</a:t>
              </a:r>
              <a:r>
                <a:rPr lang="en-US" sz="4000" dirty="0" smtClean="0">
                  <a:solidFill>
                    <a:schemeClr val="bg1"/>
                  </a:solidFill>
                </a:rPr>
                <a:t>esults: quantitative results</a:t>
              </a:r>
              <a:endParaRPr lang="en-US" sz="4000" dirty="0">
                <a:solidFill>
                  <a:schemeClr val="bg1"/>
                </a:solidFill>
              </a:endParaRPr>
            </a:p>
          </p:txBody>
        </p:sp>
      </p:grpSp>
      <p:pic>
        <p:nvPicPr>
          <p:cNvPr id="4" name="Picture 3" descr="curve_deform.pdf"/>
          <p:cNvPicPr>
            <a:picLocks noChangeAspect="1"/>
          </p:cNvPicPr>
          <p:nvPr/>
        </p:nvPicPr>
        <p:blipFill rotWithShape="1">
          <a:blip r:embed="rId3">
            <a:extLst>
              <a:ext uri="{28A0092B-C50C-407E-A947-70E740481C1C}">
                <a14:useLocalDpi xmlns:a14="http://schemas.microsoft.com/office/drawing/2010/main" val="0"/>
              </a:ext>
            </a:extLst>
          </a:blip>
          <a:srcRect b="8536"/>
          <a:stretch/>
        </p:blipFill>
        <p:spPr>
          <a:xfrm>
            <a:off x="7598" y="461254"/>
            <a:ext cx="9128805" cy="3312000"/>
          </a:xfrm>
          <a:prstGeom prst="rect">
            <a:avLst/>
          </a:prstGeom>
        </p:spPr>
      </p:pic>
    </p:spTree>
    <p:extLst>
      <p:ext uri="{BB962C8B-B14F-4D97-AF65-F5344CB8AC3E}">
        <p14:creationId xmlns:p14="http://schemas.microsoft.com/office/powerpoint/2010/main" val="208010006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88570" y="486829"/>
            <a:ext cx="7598229" cy="2213462"/>
          </a:xfrm>
        </p:spPr>
        <p:txBody>
          <a:bodyPr>
            <a:normAutofit lnSpcReduction="10000"/>
          </a:bodyPr>
          <a:lstStyle/>
          <a:p>
            <a:pPr marL="0" indent="0">
              <a:buNone/>
            </a:pPr>
            <a:r>
              <a:rPr lang="en-US" b="1" dirty="0" smtClean="0"/>
              <a:t>Importance</a:t>
            </a:r>
            <a:r>
              <a:rPr lang="en-US" dirty="0" smtClean="0"/>
              <a:t> map based on </a:t>
            </a:r>
            <a:r>
              <a:rPr lang="en-US" b="1" dirty="0" smtClean="0"/>
              <a:t>recall</a:t>
            </a:r>
            <a:r>
              <a:rPr lang="en-US" dirty="0" smtClean="0"/>
              <a:t> from </a:t>
            </a:r>
            <a:r>
              <a:rPr lang="en-US" b="1" dirty="0" smtClean="0"/>
              <a:t>episodic memory</a:t>
            </a:r>
            <a:r>
              <a:rPr lang="en-US" dirty="0" smtClean="0"/>
              <a:t> </a:t>
            </a:r>
          </a:p>
          <a:p>
            <a:pPr marL="0" indent="0">
              <a:buNone/>
            </a:pPr>
            <a:r>
              <a:rPr lang="en-US" dirty="0"/>
              <a:t>M</a:t>
            </a:r>
            <a:r>
              <a:rPr lang="en-US" dirty="0" smtClean="0"/>
              <a:t>ental imagery paradigm </a:t>
            </a:r>
          </a:p>
          <a:p>
            <a:pPr marL="0" indent="0">
              <a:buNone/>
            </a:pPr>
            <a:r>
              <a:rPr lang="en-US" dirty="0" smtClean="0"/>
              <a:t>Proposed </a:t>
            </a:r>
            <a:r>
              <a:rPr lang="en-US" b="1" dirty="0" smtClean="0"/>
              <a:t>elastic matching </a:t>
            </a:r>
            <a:r>
              <a:rPr lang="en-US" dirty="0" smtClean="0"/>
              <a:t>algorithm</a:t>
            </a:r>
          </a:p>
          <a:p>
            <a:pPr marL="0" indent="0">
              <a:buNone/>
            </a:pPr>
            <a:endParaRPr lang="en-US" dirty="0" smtClean="0"/>
          </a:p>
          <a:p>
            <a:pPr marL="0" indent="0">
              <a:buNone/>
            </a:pPr>
            <a:endParaRPr lang="en-US" dirty="0"/>
          </a:p>
        </p:txBody>
      </p:sp>
      <p:grpSp>
        <p:nvGrpSpPr>
          <p:cNvPr id="7" name="Group 6"/>
          <p:cNvGrpSpPr/>
          <p:nvPr/>
        </p:nvGrpSpPr>
        <p:grpSpPr>
          <a:xfrm>
            <a:off x="6818314" y="4100604"/>
            <a:ext cx="2325685" cy="834571"/>
            <a:chOff x="-15820" y="4154715"/>
            <a:chExt cx="6631915" cy="834571"/>
          </a:xfrm>
        </p:grpSpPr>
        <p:sp>
          <p:nvSpPr>
            <p:cNvPr id="8" name="Rectangle 7"/>
            <p:cNvSpPr/>
            <p:nvPr/>
          </p:nvSpPr>
          <p:spPr>
            <a:xfrm>
              <a:off x="1" y="4154715"/>
              <a:ext cx="6616094"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p:cNvSpPr txBox="1"/>
            <p:nvPr/>
          </p:nvSpPr>
          <p:spPr>
            <a:xfrm>
              <a:off x="-15820" y="4154715"/>
              <a:ext cx="3410943" cy="707886"/>
            </a:xfrm>
            <a:prstGeom prst="rect">
              <a:avLst/>
            </a:prstGeom>
            <a:noFill/>
          </p:spPr>
          <p:txBody>
            <a:bodyPr wrap="none" rtlCol="0">
              <a:spAutoFit/>
            </a:bodyPr>
            <a:lstStyle/>
            <a:p>
              <a:r>
                <a:rPr lang="en-US" sz="4000" dirty="0" smtClean="0">
                  <a:solidFill>
                    <a:schemeClr val="bg1"/>
                  </a:solidFill>
                </a:rPr>
                <a:t>Summary</a:t>
              </a:r>
              <a:endParaRPr lang="en-US" sz="4000" dirty="0">
                <a:solidFill>
                  <a:schemeClr val="bg1"/>
                </a:solidFill>
              </a:endParaRPr>
            </a:p>
          </p:txBody>
        </p:sp>
      </p:grpSp>
      <p:sp>
        <p:nvSpPr>
          <p:cNvPr id="10" name="Rectangle 9"/>
          <p:cNvSpPr/>
          <p:nvPr/>
        </p:nvSpPr>
        <p:spPr>
          <a:xfrm>
            <a:off x="626266" y="519480"/>
            <a:ext cx="462304" cy="523220"/>
          </a:xfrm>
          <a:prstGeom prst="rect">
            <a:avLst/>
          </a:prstGeom>
        </p:spPr>
        <p:txBody>
          <a:bodyPr wrap="square">
            <a:spAutoFit/>
          </a:bodyPr>
          <a:lstStyle/>
          <a:p>
            <a:r>
              <a:rPr lang="en-US" sz="2800" dirty="0" smtClean="0">
                <a:latin typeface="Wingdings"/>
                <a:ea typeface="Wingdings"/>
                <a:cs typeface="Wingdings"/>
                <a:sym typeface="Wingdings"/>
              </a:rPr>
              <a:t></a:t>
            </a:r>
            <a:endParaRPr lang="en-US" sz="2800" dirty="0"/>
          </a:p>
        </p:txBody>
      </p:sp>
      <p:sp>
        <p:nvSpPr>
          <p:cNvPr id="11" name="Rectangle 10"/>
          <p:cNvSpPr/>
          <p:nvPr/>
        </p:nvSpPr>
        <p:spPr>
          <a:xfrm>
            <a:off x="626266" y="1464001"/>
            <a:ext cx="462304" cy="523220"/>
          </a:xfrm>
          <a:prstGeom prst="rect">
            <a:avLst/>
          </a:prstGeom>
        </p:spPr>
        <p:txBody>
          <a:bodyPr wrap="square">
            <a:spAutoFit/>
          </a:bodyPr>
          <a:lstStyle/>
          <a:p>
            <a:r>
              <a:rPr lang="en-US" sz="2800" dirty="0" smtClean="0">
                <a:latin typeface="Wingdings"/>
                <a:ea typeface="Wingdings"/>
                <a:cs typeface="Wingdings"/>
                <a:sym typeface="Wingdings"/>
              </a:rPr>
              <a:t></a:t>
            </a:r>
            <a:endParaRPr lang="en-US" sz="2800" dirty="0"/>
          </a:p>
        </p:txBody>
      </p:sp>
      <p:sp>
        <p:nvSpPr>
          <p:cNvPr id="15" name="Rectangle 14"/>
          <p:cNvSpPr/>
          <p:nvPr/>
        </p:nvSpPr>
        <p:spPr>
          <a:xfrm>
            <a:off x="626266" y="2029569"/>
            <a:ext cx="462304" cy="523220"/>
          </a:xfrm>
          <a:prstGeom prst="rect">
            <a:avLst/>
          </a:prstGeom>
        </p:spPr>
        <p:txBody>
          <a:bodyPr wrap="square">
            <a:spAutoFit/>
          </a:bodyPr>
          <a:lstStyle/>
          <a:p>
            <a:r>
              <a:rPr lang="en-US" sz="2800" dirty="0" smtClean="0">
                <a:latin typeface="Wingdings"/>
                <a:ea typeface="Wingdings"/>
                <a:cs typeface="Wingdings"/>
                <a:sym typeface="Wingdings"/>
              </a:rPr>
              <a:t></a:t>
            </a:r>
            <a:endParaRPr lang="en-US" sz="2800" dirty="0"/>
          </a:p>
        </p:txBody>
      </p:sp>
      <p:grpSp>
        <p:nvGrpSpPr>
          <p:cNvPr id="6" name="Group 5"/>
          <p:cNvGrpSpPr/>
          <p:nvPr/>
        </p:nvGrpSpPr>
        <p:grpSpPr>
          <a:xfrm>
            <a:off x="379671" y="2937789"/>
            <a:ext cx="8540190" cy="810561"/>
            <a:chOff x="379671" y="2937789"/>
            <a:chExt cx="8540190" cy="810561"/>
          </a:xfrm>
        </p:grpSpPr>
        <p:sp>
          <p:nvSpPr>
            <p:cNvPr id="3" name="Rectangle 2"/>
            <p:cNvSpPr/>
            <p:nvPr/>
          </p:nvSpPr>
          <p:spPr>
            <a:xfrm>
              <a:off x="416662" y="2974779"/>
              <a:ext cx="8503199" cy="646331"/>
            </a:xfrm>
            <a:prstGeom prst="rect">
              <a:avLst/>
            </a:prstGeom>
          </p:spPr>
          <p:txBody>
            <a:bodyPr wrap="none">
              <a:spAutoFit/>
            </a:bodyPr>
            <a:lstStyle/>
            <a:p>
              <a:r>
                <a:rPr lang="en-US" sz="3600" dirty="0" smtClean="0"/>
                <a:t>Encoding prioritization ≠ Recall prioritization</a:t>
              </a:r>
              <a:endParaRPr lang="en-US" sz="3600" dirty="0"/>
            </a:p>
          </p:txBody>
        </p:sp>
        <p:sp>
          <p:nvSpPr>
            <p:cNvPr id="4" name="Frame 3"/>
            <p:cNvSpPr/>
            <p:nvPr/>
          </p:nvSpPr>
          <p:spPr>
            <a:xfrm>
              <a:off x="379671" y="2937789"/>
              <a:ext cx="8478539" cy="810561"/>
            </a:xfrm>
            <a:prstGeom prst="frame">
              <a:avLst>
                <a:gd name="adj1" fmla="val 7606"/>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Tree>
    <p:extLst>
      <p:ext uri="{BB962C8B-B14F-4D97-AF65-F5344CB8AC3E}">
        <p14:creationId xmlns:p14="http://schemas.microsoft.com/office/powerpoint/2010/main" val="37088461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88570" y="486829"/>
            <a:ext cx="7598229" cy="1724249"/>
          </a:xfrm>
        </p:spPr>
        <p:txBody>
          <a:bodyPr>
            <a:normAutofit/>
          </a:bodyPr>
          <a:lstStyle/>
          <a:p>
            <a:pPr marL="0" indent="0">
              <a:buNone/>
            </a:pPr>
            <a:endParaRPr lang="en-US" dirty="0" smtClean="0"/>
          </a:p>
          <a:p>
            <a:pPr marL="0" indent="0">
              <a:buNone/>
            </a:pPr>
            <a:endParaRPr lang="en-US" dirty="0" smtClean="0"/>
          </a:p>
          <a:p>
            <a:pPr marL="0" indent="0">
              <a:buNone/>
            </a:pPr>
            <a:endParaRPr lang="en-US" dirty="0"/>
          </a:p>
        </p:txBody>
      </p:sp>
      <p:grpSp>
        <p:nvGrpSpPr>
          <p:cNvPr id="7" name="Group 6"/>
          <p:cNvGrpSpPr/>
          <p:nvPr/>
        </p:nvGrpSpPr>
        <p:grpSpPr>
          <a:xfrm>
            <a:off x="5856600" y="4100604"/>
            <a:ext cx="3287400" cy="834571"/>
            <a:chOff x="-15820" y="4154715"/>
            <a:chExt cx="6631915" cy="834571"/>
          </a:xfrm>
        </p:grpSpPr>
        <p:sp>
          <p:nvSpPr>
            <p:cNvPr id="8" name="Rectangle 7"/>
            <p:cNvSpPr/>
            <p:nvPr/>
          </p:nvSpPr>
          <p:spPr>
            <a:xfrm>
              <a:off x="1" y="4154715"/>
              <a:ext cx="6616094"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p:cNvSpPr txBox="1"/>
            <p:nvPr/>
          </p:nvSpPr>
          <p:spPr>
            <a:xfrm>
              <a:off x="-15820" y="4154715"/>
              <a:ext cx="4640705" cy="707886"/>
            </a:xfrm>
            <a:prstGeom prst="rect">
              <a:avLst/>
            </a:prstGeom>
            <a:noFill/>
          </p:spPr>
          <p:txBody>
            <a:bodyPr wrap="none" rtlCol="0">
              <a:spAutoFit/>
            </a:bodyPr>
            <a:lstStyle/>
            <a:p>
              <a:r>
                <a:rPr lang="en-US" sz="4000" dirty="0" smtClean="0">
                  <a:solidFill>
                    <a:schemeClr val="bg1"/>
                  </a:solidFill>
                </a:rPr>
                <a:t>Current work</a:t>
              </a:r>
              <a:endParaRPr lang="en-US" sz="4000" dirty="0">
                <a:solidFill>
                  <a:schemeClr val="bg1"/>
                </a:solidFill>
              </a:endParaRPr>
            </a:p>
          </p:txBody>
        </p:sp>
      </p:grpSp>
      <p:sp>
        <p:nvSpPr>
          <p:cNvPr id="12" name="Content Placeholder 4"/>
          <p:cNvSpPr txBox="1">
            <a:spLocks/>
          </p:cNvSpPr>
          <p:nvPr/>
        </p:nvSpPr>
        <p:spPr>
          <a:xfrm>
            <a:off x="1088570" y="501196"/>
            <a:ext cx="7598229" cy="25813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Ground truth for matching? </a:t>
            </a:r>
          </a:p>
          <a:p>
            <a:pPr marL="0" indent="0">
              <a:buFont typeface="Arial"/>
              <a:buNone/>
            </a:pPr>
            <a:r>
              <a:rPr lang="en-US" dirty="0"/>
              <a:t>	</a:t>
            </a:r>
            <a:r>
              <a:rPr lang="en-US" dirty="0" smtClean="0">
                <a:latin typeface="Wingdings"/>
                <a:ea typeface="Wingdings"/>
                <a:cs typeface="Wingdings"/>
                <a:sym typeface="Wingdings"/>
              </a:rPr>
              <a:t></a:t>
            </a:r>
            <a:r>
              <a:rPr lang="en-US" dirty="0" smtClean="0"/>
              <a:t> Clicking shows consistent results </a:t>
            </a:r>
          </a:p>
          <a:p>
            <a:pPr marL="0" indent="0">
              <a:buFont typeface="Arial"/>
              <a:buNone/>
            </a:pPr>
            <a:r>
              <a:rPr lang="en-US" dirty="0"/>
              <a:t>	</a:t>
            </a:r>
            <a:r>
              <a:rPr lang="en-US" dirty="0" smtClean="0">
                <a:latin typeface="ＭＳ ゴシック"/>
                <a:ea typeface="ＭＳ ゴシック"/>
                <a:cs typeface="ＭＳ ゴシック"/>
              </a:rPr>
              <a:t>☐</a:t>
            </a:r>
            <a:r>
              <a:rPr lang="en-US" dirty="0" smtClean="0"/>
              <a:t> Verbal description</a:t>
            </a:r>
          </a:p>
          <a:p>
            <a:pPr marL="0" indent="0">
              <a:buFont typeface="Arial"/>
              <a:buNone/>
            </a:pPr>
            <a:r>
              <a:rPr lang="en-US" dirty="0"/>
              <a:t>	</a:t>
            </a:r>
            <a:r>
              <a:rPr lang="en-US" dirty="0" smtClean="0">
                <a:latin typeface="ＭＳ ゴシック"/>
                <a:ea typeface="ＭＳ ゴシック"/>
                <a:cs typeface="ＭＳ ゴシック"/>
              </a:rPr>
              <a:t>☐</a:t>
            </a:r>
            <a:r>
              <a:rPr lang="en-US" dirty="0" smtClean="0"/>
              <a:t> Self alignment of recall sequences</a:t>
            </a:r>
          </a:p>
          <a:p>
            <a:pPr marL="0" indent="0">
              <a:buFont typeface="Arial"/>
              <a:buNone/>
            </a:pPr>
            <a:endParaRPr lang="en-US" dirty="0"/>
          </a:p>
        </p:txBody>
      </p:sp>
      <p:sp>
        <p:nvSpPr>
          <p:cNvPr id="13" name="Rectangle 12"/>
          <p:cNvSpPr/>
          <p:nvPr/>
        </p:nvSpPr>
        <p:spPr>
          <a:xfrm>
            <a:off x="626266" y="565345"/>
            <a:ext cx="462304" cy="523220"/>
          </a:xfrm>
          <a:prstGeom prst="rect">
            <a:avLst/>
          </a:prstGeom>
        </p:spPr>
        <p:txBody>
          <a:bodyPr wrap="square">
            <a:spAutoFit/>
          </a:bodyPr>
          <a:lstStyle/>
          <a:p>
            <a:r>
              <a:rPr lang="en-US" sz="2800" dirty="0" smtClean="0">
                <a:latin typeface="Wingdings"/>
                <a:ea typeface="Wingdings"/>
                <a:cs typeface="Wingdings"/>
                <a:sym typeface="Wingdings"/>
              </a:rPr>
              <a:t></a:t>
            </a:r>
            <a:endParaRPr lang="en-US" sz="2800" dirty="0"/>
          </a:p>
        </p:txBody>
      </p:sp>
    </p:spTree>
    <p:extLst>
      <p:ext uri="{BB962C8B-B14F-4D97-AF65-F5344CB8AC3E}">
        <p14:creationId xmlns:p14="http://schemas.microsoft.com/office/powerpoint/2010/main" val="195116055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52444" y="4100604"/>
            <a:ext cx="3891555" cy="834571"/>
            <a:chOff x="-15820" y="4154715"/>
            <a:chExt cx="6631915" cy="834571"/>
          </a:xfrm>
        </p:grpSpPr>
        <p:sp>
          <p:nvSpPr>
            <p:cNvPr id="8" name="Rectangle 7"/>
            <p:cNvSpPr/>
            <p:nvPr/>
          </p:nvSpPr>
          <p:spPr>
            <a:xfrm>
              <a:off x="1" y="4154715"/>
              <a:ext cx="6616094"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p:cNvSpPr txBox="1"/>
            <p:nvPr/>
          </p:nvSpPr>
          <p:spPr>
            <a:xfrm>
              <a:off x="-15820" y="4154715"/>
              <a:ext cx="5735973" cy="707886"/>
            </a:xfrm>
            <a:prstGeom prst="rect">
              <a:avLst/>
            </a:prstGeom>
            <a:noFill/>
          </p:spPr>
          <p:txBody>
            <a:bodyPr wrap="none" rtlCol="0">
              <a:spAutoFit/>
            </a:bodyPr>
            <a:lstStyle/>
            <a:p>
              <a:r>
                <a:rPr lang="en-US" sz="4000" dirty="0" smtClean="0">
                  <a:solidFill>
                    <a:schemeClr val="bg1"/>
                  </a:solidFill>
                </a:rPr>
                <a:t>Importance map</a:t>
              </a:r>
              <a:endParaRPr lang="en-US" sz="4000" dirty="0">
                <a:solidFill>
                  <a:schemeClr val="bg1"/>
                </a:solidFill>
              </a:endParaRPr>
            </a:p>
          </p:txBody>
        </p:sp>
      </p:grpSp>
      <p:sp>
        <p:nvSpPr>
          <p:cNvPr id="3" name="Title 2"/>
          <p:cNvSpPr>
            <a:spLocks noGrp="1"/>
          </p:cNvSpPr>
          <p:nvPr>
            <p:ph type="title"/>
          </p:nvPr>
        </p:nvSpPr>
        <p:spPr>
          <a:xfrm>
            <a:off x="579853" y="2830576"/>
            <a:ext cx="7772400" cy="1135062"/>
          </a:xfrm>
        </p:spPr>
        <p:txBody>
          <a:bodyPr/>
          <a:lstStyle/>
          <a:p>
            <a:r>
              <a:rPr lang="en-US" dirty="0" smtClean="0"/>
              <a:t>Thank you</a:t>
            </a:r>
            <a:endParaRPr lang="en-US" dirty="0"/>
          </a:p>
        </p:txBody>
      </p:sp>
      <p:sp>
        <p:nvSpPr>
          <p:cNvPr id="4" name="Text Placeholder 3"/>
          <p:cNvSpPr>
            <a:spLocks noGrp="1"/>
          </p:cNvSpPr>
          <p:nvPr>
            <p:ph type="body" idx="1"/>
          </p:nvPr>
        </p:nvSpPr>
        <p:spPr>
          <a:xfrm>
            <a:off x="651083" y="3573005"/>
            <a:ext cx="7772400" cy="1250156"/>
          </a:xfrm>
        </p:spPr>
        <p:txBody>
          <a:bodyPr>
            <a:normAutofit/>
          </a:bodyPr>
          <a:lstStyle/>
          <a:p>
            <a:r>
              <a:rPr lang="en-US" sz="2400" dirty="0" smtClean="0">
                <a:solidFill>
                  <a:srgbClr val="000000"/>
                </a:solidFill>
              </a:rPr>
              <a:t>Xi Wang </a:t>
            </a:r>
          </a:p>
          <a:p>
            <a:r>
              <a:rPr lang="en-US" sz="2400" dirty="0" err="1" smtClean="0">
                <a:solidFill>
                  <a:srgbClr val="000000"/>
                </a:solidFill>
              </a:rPr>
              <a:t>xi.wang@tu-berlin.de</a:t>
            </a:r>
            <a:endParaRPr lang="en-US" sz="2400" dirty="0">
              <a:solidFill>
                <a:srgbClr val="000000"/>
              </a:solidFill>
            </a:endParaRPr>
          </a:p>
        </p:txBody>
      </p:sp>
      <p:pic>
        <p:nvPicPr>
          <p:cNvPr id="16" name="Picture 15" descr="i10941198.pdf"/>
          <p:cNvPicPr>
            <a:picLocks noChangeAspect="1"/>
          </p:cNvPicPr>
          <p:nvPr/>
        </p:nvPicPr>
        <p:blipFill rotWithShape="1">
          <a:blip r:embed="rId3">
            <a:extLst>
              <a:ext uri="{28A0092B-C50C-407E-A947-70E740481C1C}">
                <a14:useLocalDpi xmlns:a14="http://schemas.microsoft.com/office/drawing/2010/main" val="0"/>
              </a:ext>
            </a:extLst>
          </a:blip>
          <a:srcRect l="24779" t="22222" r="50000" b="23499"/>
          <a:stretch/>
        </p:blipFill>
        <p:spPr>
          <a:xfrm>
            <a:off x="1183648" y="535199"/>
            <a:ext cx="2631798" cy="2124000"/>
          </a:xfrm>
          <a:prstGeom prst="rect">
            <a:avLst/>
          </a:prstGeom>
        </p:spPr>
      </p:pic>
      <p:pic>
        <p:nvPicPr>
          <p:cNvPr id="17" name="Picture 16" descr="i2275677162.pdf"/>
          <p:cNvPicPr>
            <a:picLocks noChangeAspect="1"/>
          </p:cNvPicPr>
          <p:nvPr/>
        </p:nvPicPr>
        <p:blipFill rotWithShape="1">
          <a:blip r:embed="rId4">
            <a:extLst>
              <a:ext uri="{28A0092B-C50C-407E-A947-70E740481C1C}">
                <a14:useLocalDpi xmlns:a14="http://schemas.microsoft.com/office/drawing/2010/main" val="0"/>
              </a:ext>
            </a:extLst>
          </a:blip>
          <a:srcRect l="25172" r="50075"/>
          <a:stretch/>
        </p:blipFill>
        <p:spPr>
          <a:xfrm>
            <a:off x="3797376" y="640411"/>
            <a:ext cx="1295237" cy="1962250"/>
          </a:xfrm>
          <a:prstGeom prst="rect">
            <a:avLst/>
          </a:prstGeom>
        </p:spPr>
      </p:pic>
      <p:pic>
        <p:nvPicPr>
          <p:cNvPr id="18" name="Picture 17" descr="i132306037.pdf"/>
          <p:cNvPicPr>
            <a:picLocks noChangeAspect="1"/>
          </p:cNvPicPr>
          <p:nvPr/>
        </p:nvPicPr>
        <p:blipFill rotWithShape="1">
          <a:blip r:embed="rId5">
            <a:extLst>
              <a:ext uri="{28A0092B-C50C-407E-A947-70E740481C1C}">
                <a14:useLocalDpi xmlns:a14="http://schemas.microsoft.com/office/drawing/2010/main" val="0"/>
              </a:ext>
            </a:extLst>
          </a:blip>
          <a:srcRect l="49924" t="25287" r="25174" b="24859"/>
          <a:stretch/>
        </p:blipFill>
        <p:spPr>
          <a:xfrm>
            <a:off x="5076577" y="652741"/>
            <a:ext cx="2597352" cy="1949920"/>
          </a:xfrm>
          <a:prstGeom prst="rect">
            <a:avLst/>
          </a:prstGeom>
        </p:spPr>
      </p:pic>
      <p:pic>
        <p:nvPicPr>
          <p:cNvPr id="19" name="Picture 18" descr="i2222945716.pdf"/>
          <p:cNvPicPr>
            <a:picLocks noChangeAspect="1"/>
          </p:cNvPicPr>
          <p:nvPr/>
        </p:nvPicPr>
        <p:blipFill rotWithShape="1">
          <a:blip r:embed="rId6">
            <a:extLst>
              <a:ext uri="{28A0092B-C50C-407E-A947-70E740481C1C}">
                <a14:useLocalDpi xmlns:a14="http://schemas.microsoft.com/office/drawing/2010/main" val="0"/>
              </a:ext>
            </a:extLst>
          </a:blip>
          <a:srcRect l="50047" r="25241"/>
          <a:stretch/>
        </p:blipFill>
        <p:spPr>
          <a:xfrm>
            <a:off x="7661599" y="629956"/>
            <a:ext cx="1300029" cy="1972705"/>
          </a:xfrm>
          <a:prstGeom prst="rect">
            <a:avLst/>
          </a:prstGeom>
        </p:spPr>
      </p:pic>
    </p:spTree>
    <p:extLst>
      <p:ext uri="{BB962C8B-B14F-4D97-AF65-F5344CB8AC3E}">
        <p14:creationId xmlns:p14="http://schemas.microsoft.com/office/powerpoint/2010/main" val="298710433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1872904642.pdf"/>
          <p:cNvPicPr>
            <a:picLocks/>
          </p:cNvPicPr>
          <p:nvPr/>
        </p:nvPicPr>
        <p:blipFill rotWithShape="1">
          <a:blip r:embed="rId3">
            <a:extLst>
              <a:ext uri="{28A0092B-C50C-407E-A947-70E740481C1C}">
                <a14:useLocalDpi xmlns:a14="http://schemas.microsoft.com/office/drawing/2010/main" val="0"/>
              </a:ext>
            </a:extLst>
          </a:blip>
          <a:srcRect l="25860" t="29345" r="50451" b="29288"/>
          <a:stretch/>
        </p:blipFill>
        <p:spPr>
          <a:xfrm>
            <a:off x="0" y="0"/>
            <a:ext cx="9144000" cy="5715000"/>
          </a:xfrm>
          <a:prstGeom prst="rect">
            <a:avLst/>
          </a:prstGeom>
        </p:spPr>
      </p:pic>
      <p:grpSp>
        <p:nvGrpSpPr>
          <p:cNvPr id="5" name="Group 4"/>
          <p:cNvGrpSpPr/>
          <p:nvPr/>
        </p:nvGrpSpPr>
        <p:grpSpPr>
          <a:xfrm>
            <a:off x="0" y="4154715"/>
            <a:ext cx="5438257" cy="834571"/>
            <a:chOff x="0" y="4154715"/>
            <a:chExt cx="5438257" cy="834571"/>
          </a:xfrm>
        </p:grpSpPr>
        <p:sp>
          <p:nvSpPr>
            <p:cNvPr id="3" name="Rectangle 2"/>
            <p:cNvSpPr/>
            <p:nvPr/>
          </p:nvSpPr>
          <p:spPr>
            <a:xfrm>
              <a:off x="0" y="4154715"/>
              <a:ext cx="5438257"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0" y="4154715"/>
              <a:ext cx="5438257" cy="707886"/>
            </a:xfrm>
            <a:prstGeom prst="rect">
              <a:avLst/>
            </a:prstGeom>
            <a:noFill/>
          </p:spPr>
          <p:txBody>
            <a:bodyPr wrap="none" rtlCol="0">
              <a:spAutoFit/>
            </a:bodyPr>
            <a:lstStyle/>
            <a:p>
              <a:r>
                <a:rPr lang="en-US" sz="4000" dirty="0" smtClean="0">
                  <a:solidFill>
                    <a:schemeClr val="bg1"/>
                  </a:solidFill>
                </a:rPr>
                <a:t>What do </a:t>
              </a:r>
              <a:r>
                <a:rPr lang="en-US" sz="4000" dirty="0">
                  <a:solidFill>
                    <a:schemeClr val="bg1"/>
                  </a:solidFill>
                </a:rPr>
                <a:t>you </a:t>
              </a:r>
              <a:r>
                <a:rPr lang="en-US" sz="4000" dirty="0" smtClean="0">
                  <a:solidFill>
                    <a:schemeClr val="bg1"/>
                  </a:solidFill>
                </a:rPr>
                <a:t>remember?</a:t>
              </a:r>
              <a:endParaRPr lang="en-US" sz="4000" dirty="0">
                <a:solidFill>
                  <a:schemeClr val="bg1"/>
                </a:solidFill>
              </a:endParaRPr>
            </a:p>
          </p:txBody>
        </p:sp>
      </p:grpSp>
    </p:spTree>
    <p:extLst>
      <p:ext uri="{BB962C8B-B14F-4D97-AF65-F5344CB8AC3E}">
        <p14:creationId xmlns:p14="http://schemas.microsoft.com/office/powerpoint/2010/main" val="42666271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4154715"/>
            <a:ext cx="3250722" cy="834571"/>
            <a:chOff x="0" y="4154715"/>
            <a:chExt cx="3799689" cy="834571"/>
          </a:xfrm>
        </p:grpSpPr>
        <p:sp>
          <p:nvSpPr>
            <p:cNvPr id="3" name="Rectangle 2"/>
            <p:cNvSpPr/>
            <p:nvPr/>
          </p:nvSpPr>
          <p:spPr>
            <a:xfrm>
              <a:off x="1" y="4154715"/>
              <a:ext cx="3799688"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0" y="4154715"/>
              <a:ext cx="2943584" cy="707886"/>
            </a:xfrm>
            <a:prstGeom prst="rect">
              <a:avLst/>
            </a:prstGeom>
            <a:noFill/>
          </p:spPr>
          <p:txBody>
            <a:bodyPr wrap="none" rtlCol="0">
              <a:spAutoFit/>
            </a:bodyPr>
            <a:lstStyle/>
            <a:p>
              <a:r>
                <a:rPr lang="en-US" sz="4000" dirty="0">
                  <a:solidFill>
                    <a:schemeClr val="bg1"/>
                  </a:solidFill>
                </a:rPr>
                <a:t>R</a:t>
              </a:r>
              <a:r>
                <a:rPr lang="en-US" sz="4000" dirty="0" smtClean="0">
                  <a:solidFill>
                    <a:schemeClr val="bg1"/>
                  </a:solidFill>
                </a:rPr>
                <a:t>elated work</a:t>
              </a:r>
              <a:endParaRPr lang="en-US" sz="4000" dirty="0">
                <a:solidFill>
                  <a:schemeClr val="bg1"/>
                </a:solidFill>
              </a:endParaRPr>
            </a:p>
          </p:txBody>
        </p:sp>
      </p:grpSp>
      <p:sp>
        <p:nvSpPr>
          <p:cNvPr id="6" name="TextBox 5"/>
          <p:cNvSpPr txBox="1"/>
          <p:nvPr/>
        </p:nvSpPr>
        <p:spPr>
          <a:xfrm>
            <a:off x="1052285" y="571145"/>
            <a:ext cx="45719" cy="800219"/>
          </a:xfrm>
          <a:prstGeom prst="rect">
            <a:avLst/>
          </a:prstGeom>
          <a:noFill/>
        </p:spPr>
        <p:txBody>
          <a:bodyPr wrap="square" rtlCol="0">
            <a:spAutoFit/>
          </a:bodyPr>
          <a:lstStyle/>
          <a:p>
            <a:r>
              <a:rPr lang="en-US" sz="2800" b="1" dirty="0" smtClean="0"/>
              <a:t>No </a:t>
            </a:r>
            <a:r>
              <a:rPr lang="x-none" sz="2800" b="1" dirty="0" smtClean="0"/>
              <a:t>correlation </a:t>
            </a:r>
            <a:r>
              <a:rPr lang="x-none" sz="2800" dirty="0"/>
              <a:t>between visual attention and fixations</a:t>
            </a:r>
            <a:endParaRPr lang="en-US" sz="2800" dirty="0"/>
          </a:p>
          <a:p>
            <a:r>
              <a:rPr lang="en-US" dirty="0" smtClean="0"/>
              <a:t>(</a:t>
            </a:r>
            <a:r>
              <a:rPr lang="en-US" dirty="0" err="1" smtClean="0"/>
              <a:t>Koivisto</a:t>
            </a:r>
            <a:r>
              <a:rPr lang="en-US" dirty="0" smtClean="0"/>
              <a:t> et al, 2004)</a:t>
            </a:r>
            <a:endParaRPr lang="en-US" dirty="0"/>
          </a:p>
        </p:txBody>
      </p:sp>
      <p:sp>
        <p:nvSpPr>
          <p:cNvPr id="8" name="TextBox 7"/>
          <p:cNvSpPr txBox="1"/>
          <p:nvPr/>
        </p:nvSpPr>
        <p:spPr>
          <a:xfrm>
            <a:off x="1052285" y="1462608"/>
            <a:ext cx="45719" cy="800219"/>
          </a:xfrm>
          <a:prstGeom prst="rect">
            <a:avLst/>
          </a:prstGeom>
          <a:noFill/>
        </p:spPr>
        <p:txBody>
          <a:bodyPr wrap="square" rtlCol="0">
            <a:spAutoFit/>
          </a:bodyPr>
          <a:lstStyle/>
          <a:p>
            <a:r>
              <a:rPr lang="en-US" sz="2800" b="1" dirty="0" err="1" smtClean="0"/>
              <a:t>Inattentional</a:t>
            </a:r>
            <a:r>
              <a:rPr lang="en-US" sz="2800" b="1" dirty="0" smtClean="0"/>
              <a:t> blindness </a:t>
            </a:r>
            <a:r>
              <a:rPr lang="mr-IN" sz="2800" dirty="0" smtClean="0"/>
              <a:t>–</a:t>
            </a:r>
            <a:r>
              <a:rPr lang="en-US" sz="2800" dirty="0" smtClean="0"/>
              <a:t> the Gorilla Experiment </a:t>
            </a:r>
          </a:p>
          <a:p>
            <a:r>
              <a:rPr lang="en-US" dirty="0" smtClean="0"/>
              <a:t>(</a:t>
            </a:r>
            <a:r>
              <a:rPr lang="en-US" dirty="0" err="1" smtClean="0"/>
              <a:t>Memmert</a:t>
            </a:r>
            <a:r>
              <a:rPr lang="en-US" dirty="0" smtClean="0"/>
              <a:t>, 2006)</a:t>
            </a:r>
            <a:endParaRPr lang="en-US" dirty="0"/>
          </a:p>
        </p:txBody>
      </p:sp>
      <p:sp>
        <p:nvSpPr>
          <p:cNvPr id="9" name="Rectangle 8"/>
          <p:cNvSpPr/>
          <p:nvPr/>
        </p:nvSpPr>
        <p:spPr>
          <a:xfrm>
            <a:off x="530847" y="603502"/>
            <a:ext cx="462304" cy="523220"/>
          </a:xfrm>
          <a:prstGeom prst="rect">
            <a:avLst/>
          </a:prstGeom>
        </p:spPr>
        <p:txBody>
          <a:bodyPr wrap="square">
            <a:spAutoFit/>
          </a:bodyPr>
          <a:lstStyle/>
          <a:p>
            <a:r>
              <a:rPr lang="en-US" sz="2800" dirty="0" smtClean="0">
                <a:latin typeface="Wingdings"/>
                <a:ea typeface="Wingdings"/>
                <a:cs typeface="Wingdings"/>
                <a:sym typeface="Wingdings"/>
              </a:rPr>
              <a:t></a:t>
            </a:r>
            <a:endParaRPr lang="en-US" sz="2800" dirty="0"/>
          </a:p>
        </p:txBody>
      </p:sp>
      <p:sp>
        <p:nvSpPr>
          <p:cNvPr id="11" name="Rectangle 10"/>
          <p:cNvSpPr/>
          <p:nvPr/>
        </p:nvSpPr>
        <p:spPr>
          <a:xfrm>
            <a:off x="530847" y="1519336"/>
            <a:ext cx="462304" cy="523220"/>
          </a:xfrm>
          <a:prstGeom prst="rect">
            <a:avLst/>
          </a:prstGeom>
        </p:spPr>
        <p:txBody>
          <a:bodyPr wrap="square">
            <a:spAutoFit/>
          </a:bodyPr>
          <a:lstStyle/>
          <a:p>
            <a:r>
              <a:rPr lang="en-US" sz="2800" dirty="0" smtClean="0">
                <a:latin typeface="Wingdings"/>
                <a:ea typeface="Wingdings"/>
                <a:cs typeface="Wingdings"/>
                <a:sym typeface="Wingdings"/>
              </a:rPr>
              <a:t></a:t>
            </a:r>
            <a:endParaRPr lang="en-US" sz="2800" dirty="0"/>
          </a:p>
        </p:txBody>
      </p:sp>
      <p:sp>
        <p:nvSpPr>
          <p:cNvPr id="4" name="TextBox 3"/>
          <p:cNvSpPr txBox="1"/>
          <p:nvPr/>
        </p:nvSpPr>
        <p:spPr>
          <a:xfrm>
            <a:off x="923117" y="2394700"/>
            <a:ext cx="5083443" cy="584776"/>
          </a:xfrm>
          <a:prstGeom prst="rect">
            <a:avLst/>
          </a:prstGeom>
          <a:noFill/>
        </p:spPr>
        <p:txBody>
          <a:bodyPr wrap="none" rtlCol="0">
            <a:spAutoFit/>
          </a:bodyPr>
          <a:lstStyle/>
          <a:p>
            <a:r>
              <a:rPr lang="en-US" sz="3200" dirty="0" smtClean="0"/>
              <a:t>Fixated regions are encoded?</a:t>
            </a:r>
            <a:endParaRPr lang="en-US" sz="3200" dirty="0"/>
          </a:p>
        </p:txBody>
      </p:sp>
      <p:sp>
        <p:nvSpPr>
          <p:cNvPr id="12" name="Rectangle 11"/>
          <p:cNvSpPr/>
          <p:nvPr/>
        </p:nvSpPr>
        <p:spPr>
          <a:xfrm>
            <a:off x="530847" y="2449010"/>
            <a:ext cx="462304" cy="523220"/>
          </a:xfrm>
          <a:prstGeom prst="rect">
            <a:avLst/>
          </a:prstGeom>
        </p:spPr>
        <p:txBody>
          <a:bodyPr wrap="square">
            <a:spAutoFit/>
          </a:bodyPr>
          <a:lstStyle/>
          <a:p>
            <a:r>
              <a:rPr lang="en-US" sz="2800" dirty="0" smtClean="0">
                <a:latin typeface="Wingdings"/>
                <a:ea typeface="Wingdings"/>
                <a:cs typeface="Wingdings"/>
                <a:sym typeface="Wingdings"/>
              </a:rPr>
              <a:t></a:t>
            </a:r>
            <a:endParaRPr lang="en-US" sz="2800" dirty="0"/>
          </a:p>
        </p:txBody>
      </p:sp>
    </p:spTree>
    <p:extLst>
      <p:ext uri="{BB962C8B-B14F-4D97-AF65-F5344CB8AC3E}">
        <p14:creationId xmlns:p14="http://schemas.microsoft.com/office/powerpoint/2010/main" val="31287959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4154715"/>
            <a:ext cx="3773641" cy="834571"/>
            <a:chOff x="0" y="4154715"/>
            <a:chExt cx="6616095" cy="834571"/>
          </a:xfrm>
        </p:grpSpPr>
        <p:sp>
          <p:nvSpPr>
            <p:cNvPr id="3" name="Rectangle 2"/>
            <p:cNvSpPr/>
            <p:nvPr/>
          </p:nvSpPr>
          <p:spPr>
            <a:xfrm>
              <a:off x="1" y="4154715"/>
              <a:ext cx="6616094"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0" y="4154715"/>
              <a:ext cx="6386426" cy="707886"/>
            </a:xfrm>
            <a:prstGeom prst="rect">
              <a:avLst/>
            </a:prstGeom>
            <a:noFill/>
          </p:spPr>
          <p:txBody>
            <a:bodyPr wrap="none" rtlCol="0">
              <a:spAutoFit/>
            </a:bodyPr>
            <a:lstStyle/>
            <a:p>
              <a:r>
                <a:rPr lang="en-US" sz="4000" dirty="0" smtClean="0">
                  <a:solidFill>
                    <a:schemeClr val="bg1"/>
                  </a:solidFill>
                </a:rPr>
                <a:t>Importance map</a:t>
              </a:r>
              <a:endParaRPr lang="en-US" sz="4000" dirty="0">
                <a:solidFill>
                  <a:schemeClr val="bg1"/>
                </a:solidFill>
              </a:endParaRPr>
            </a:p>
          </p:txBody>
        </p:sp>
      </p:grpSp>
      <p:sp>
        <p:nvSpPr>
          <p:cNvPr id="12" name="Content Placeholder 11"/>
          <p:cNvSpPr>
            <a:spLocks noGrp="1"/>
          </p:cNvSpPr>
          <p:nvPr>
            <p:ph idx="1"/>
          </p:nvPr>
        </p:nvSpPr>
        <p:spPr>
          <a:xfrm>
            <a:off x="1003908" y="407269"/>
            <a:ext cx="7864323" cy="3771636"/>
          </a:xfrm>
        </p:spPr>
        <p:txBody>
          <a:bodyPr>
            <a:normAutofit/>
          </a:bodyPr>
          <a:lstStyle/>
          <a:p>
            <a:pPr marL="0" indent="0">
              <a:buNone/>
            </a:pPr>
            <a:r>
              <a:rPr lang="en-US" b="1" dirty="0" smtClean="0"/>
              <a:t>Distinction</a:t>
            </a:r>
            <a:r>
              <a:rPr lang="en-US" dirty="0" smtClean="0"/>
              <a:t> between fixated regions that are recalled vs. those are not</a:t>
            </a:r>
            <a:endParaRPr lang="en-US" dirty="0"/>
          </a:p>
          <a:p>
            <a:pPr marL="0" indent="0">
              <a:buNone/>
            </a:pPr>
            <a:r>
              <a:rPr lang="en-US" dirty="0" smtClean="0"/>
              <a:t>Important map:= Fixated regions that are </a:t>
            </a:r>
            <a:r>
              <a:rPr lang="en-US" b="1" dirty="0" smtClean="0"/>
              <a:t>spontaneously recalled</a:t>
            </a:r>
            <a:r>
              <a:rPr lang="en-US" dirty="0" smtClean="0"/>
              <a:t> from </a:t>
            </a:r>
            <a:r>
              <a:rPr lang="en-US" b="1" dirty="0" smtClean="0"/>
              <a:t>visual episodic memory </a:t>
            </a:r>
          </a:p>
          <a:p>
            <a:pPr marL="0" indent="0">
              <a:buNone/>
            </a:pPr>
            <a:r>
              <a:rPr lang="en-US" dirty="0" smtClean="0"/>
              <a:t>Important regions are </a:t>
            </a:r>
            <a:r>
              <a:rPr lang="en-US" b="1" dirty="0" smtClean="0"/>
              <a:t>prioritized</a:t>
            </a:r>
            <a:r>
              <a:rPr lang="en-US" dirty="0" smtClean="0"/>
              <a:t> higher</a:t>
            </a:r>
          </a:p>
          <a:p>
            <a:pPr marL="0" indent="0">
              <a:buNone/>
            </a:pPr>
            <a:endParaRPr lang="en-US" sz="1600" dirty="0" smtClean="0"/>
          </a:p>
        </p:txBody>
      </p:sp>
      <p:sp>
        <p:nvSpPr>
          <p:cNvPr id="19" name="Rectangle 18"/>
          <p:cNvSpPr/>
          <p:nvPr/>
        </p:nvSpPr>
        <p:spPr>
          <a:xfrm>
            <a:off x="530847" y="483987"/>
            <a:ext cx="462304" cy="523220"/>
          </a:xfrm>
          <a:prstGeom prst="rect">
            <a:avLst/>
          </a:prstGeom>
        </p:spPr>
        <p:txBody>
          <a:bodyPr wrap="square">
            <a:spAutoFit/>
          </a:bodyPr>
          <a:lstStyle/>
          <a:p>
            <a:r>
              <a:rPr lang="en-US" sz="2800" dirty="0" smtClean="0">
                <a:latin typeface="Wingdings"/>
                <a:ea typeface="Wingdings"/>
                <a:cs typeface="Wingdings"/>
                <a:sym typeface="Wingdings"/>
              </a:rPr>
              <a:t></a:t>
            </a:r>
            <a:endParaRPr lang="en-US" sz="2800" dirty="0"/>
          </a:p>
        </p:txBody>
      </p:sp>
      <p:sp>
        <p:nvSpPr>
          <p:cNvPr id="20" name="Rectangle 19"/>
          <p:cNvSpPr/>
          <p:nvPr/>
        </p:nvSpPr>
        <p:spPr>
          <a:xfrm>
            <a:off x="530847" y="1543539"/>
            <a:ext cx="462304" cy="523220"/>
          </a:xfrm>
          <a:prstGeom prst="rect">
            <a:avLst/>
          </a:prstGeom>
        </p:spPr>
        <p:txBody>
          <a:bodyPr wrap="square">
            <a:spAutoFit/>
          </a:bodyPr>
          <a:lstStyle/>
          <a:p>
            <a:r>
              <a:rPr lang="en-US" sz="2800" dirty="0" smtClean="0">
                <a:latin typeface="Wingdings"/>
                <a:ea typeface="Wingdings"/>
                <a:cs typeface="Wingdings"/>
                <a:sym typeface="Wingdings"/>
              </a:rPr>
              <a:t></a:t>
            </a:r>
            <a:endParaRPr lang="en-US" sz="2800" dirty="0"/>
          </a:p>
        </p:txBody>
      </p:sp>
      <p:sp>
        <p:nvSpPr>
          <p:cNvPr id="11" name="Rectangle 10"/>
          <p:cNvSpPr/>
          <p:nvPr/>
        </p:nvSpPr>
        <p:spPr>
          <a:xfrm>
            <a:off x="530847" y="3095955"/>
            <a:ext cx="462304" cy="523220"/>
          </a:xfrm>
          <a:prstGeom prst="rect">
            <a:avLst/>
          </a:prstGeom>
        </p:spPr>
        <p:txBody>
          <a:bodyPr wrap="square">
            <a:spAutoFit/>
          </a:bodyPr>
          <a:lstStyle/>
          <a:p>
            <a:r>
              <a:rPr lang="en-US" sz="2800" dirty="0" smtClean="0">
                <a:latin typeface="Wingdings"/>
                <a:ea typeface="Wingdings"/>
                <a:cs typeface="Wingdings"/>
                <a:sym typeface="Wingdings"/>
              </a:rPr>
              <a:t></a:t>
            </a:r>
            <a:endParaRPr lang="en-US" sz="2800" dirty="0"/>
          </a:p>
        </p:txBody>
      </p:sp>
    </p:spTree>
    <p:extLst>
      <p:ext uri="{BB962C8B-B14F-4D97-AF65-F5344CB8AC3E}">
        <p14:creationId xmlns:p14="http://schemas.microsoft.com/office/powerpoint/2010/main" val="23314791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4154715"/>
            <a:ext cx="3773641" cy="834571"/>
            <a:chOff x="0" y="4154715"/>
            <a:chExt cx="6616095" cy="834571"/>
          </a:xfrm>
        </p:grpSpPr>
        <p:sp>
          <p:nvSpPr>
            <p:cNvPr id="3" name="Rectangle 2"/>
            <p:cNvSpPr/>
            <p:nvPr/>
          </p:nvSpPr>
          <p:spPr>
            <a:xfrm>
              <a:off x="1" y="4154715"/>
              <a:ext cx="6616094"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0" y="4154715"/>
              <a:ext cx="6386426" cy="707886"/>
            </a:xfrm>
            <a:prstGeom prst="rect">
              <a:avLst/>
            </a:prstGeom>
            <a:noFill/>
          </p:spPr>
          <p:txBody>
            <a:bodyPr wrap="none" rtlCol="0">
              <a:spAutoFit/>
            </a:bodyPr>
            <a:lstStyle/>
            <a:p>
              <a:r>
                <a:rPr lang="en-US" sz="4000" dirty="0" smtClean="0">
                  <a:solidFill>
                    <a:schemeClr val="bg1"/>
                  </a:solidFill>
                </a:rPr>
                <a:t>Importance map</a:t>
              </a:r>
              <a:endParaRPr lang="en-US" sz="4000" dirty="0">
                <a:solidFill>
                  <a:schemeClr val="bg1"/>
                </a:solidFill>
              </a:endParaRPr>
            </a:p>
          </p:txBody>
        </p:sp>
      </p:grpSp>
      <p:sp>
        <p:nvSpPr>
          <p:cNvPr id="12" name="Content Placeholder 11"/>
          <p:cNvSpPr>
            <a:spLocks noGrp="1"/>
          </p:cNvSpPr>
          <p:nvPr>
            <p:ph idx="1"/>
          </p:nvPr>
        </p:nvSpPr>
        <p:spPr>
          <a:xfrm>
            <a:off x="1003908" y="407269"/>
            <a:ext cx="7864323" cy="3771636"/>
          </a:xfrm>
        </p:spPr>
        <p:txBody>
          <a:bodyPr>
            <a:normAutofit/>
          </a:bodyPr>
          <a:lstStyle/>
          <a:p>
            <a:pPr marL="0" indent="0">
              <a:buNone/>
            </a:pPr>
            <a:r>
              <a:rPr lang="en-US" dirty="0"/>
              <a:t>Eye movements during </a:t>
            </a:r>
            <a:r>
              <a:rPr lang="en-US" b="1" dirty="0"/>
              <a:t>mental</a:t>
            </a:r>
            <a:r>
              <a:rPr lang="en-US" dirty="0"/>
              <a:t> </a:t>
            </a:r>
            <a:r>
              <a:rPr lang="en-US" b="1" dirty="0"/>
              <a:t>imagery</a:t>
            </a:r>
          </a:p>
          <a:p>
            <a:pPr marL="0" indent="0">
              <a:buNone/>
            </a:pPr>
            <a:r>
              <a:rPr lang="en-US" dirty="0" smtClean="0"/>
              <a:t>Looking-at-nothing phenomenon </a:t>
            </a:r>
          </a:p>
          <a:p>
            <a:pPr marL="0" indent="0">
              <a:buNone/>
            </a:pPr>
            <a:r>
              <a:rPr lang="en-US" dirty="0" smtClean="0"/>
              <a:t>	- </a:t>
            </a:r>
            <a:r>
              <a:rPr lang="en-US" sz="2800" dirty="0" smtClean="0"/>
              <a:t>Fixations are reenacted during recall</a:t>
            </a:r>
          </a:p>
          <a:p>
            <a:pPr marL="0" indent="0">
              <a:buNone/>
            </a:pPr>
            <a:r>
              <a:rPr lang="en-US" sz="1600" dirty="0" smtClean="0"/>
              <a:t>	    (Johansson et </a:t>
            </a:r>
            <a:r>
              <a:rPr lang="en-US" sz="1600" dirty="0"/>
              <a:t>al, </a:t>
            </a:r>
            <a:r>
              <a:rPr lang="en-US" sz="1600" dirty="0" smtClean="0"/>
              <a:t>2006; </a:t>
            </a:r>
            <a:r>
              <a:rPr lang="en-US" sz="1600" dirty="0" err="1" smtClean="0"/>
              <a:t>Laeng</a:t>
            </a:r>
            <a:r>
              <a:rPr lang="en-US" sz="1600" dirty="0" smtClean="0"/>
              <a:t> et al, 2014) </a:t>
            </a:r>
            <a:endParaRPr lang="en-US" sz="1600" dirty="0"/>
          </a:p>
          <a:p>
            <a:pPr marL="0" indent="0">
              <a:buNone/>
            </a:pPr>
            <a:r>
              <a:rPr lang="en-US" dirty="0" smtClean="0"/>
              <a:t>	- </a:t>
            </a:r>
            <a:r>
              <a:rPr lang="en-US" sz="2800" dirty="0" smtClean="0"/>
              <a:t>Function </a:t>
            </a:r>
            <a:r>
              <a:rPr lang="en-US" sz="2800" dirty="0"/>
              <a:t>as spatial indices  </a:t>
            </a:r>
            <a:r>
              <a:rPr lang="en-US" sz="1600" dirty="0" smtClean="0"/>
              <a:t>(</a:t>
            </a:r>
            <a:r>
              <a:rPr lang="en-US" sz="1600" dirty="0" err="1" smtClean="0"/>
              <a:t>Laeng</a:t>
            </a:r>
            <a:r>
              <a:rPr lang="en-US" sz="1600" dirty="0" smtClean="0"/>
              <a:t> and Teodorescu, 2002)</a:t>
            </a:r>
          </a:p>
        </p:txBody>
      </p:sp>
      <p:sp>
        <p:nvSpPr>
          <p:cNvPr id="19" name="Rectangle 18"/>
          <p:cNvSpPr/>
          <p:nvPr/>
        </p:nvSpPr>
        <p:spPr>
          <a:xfrm>
            <a:off x="530847" y="483987"/>
            <a:ext cx="462304" cy="523220"/>
          </a:xfrm>
          <a:prstGeom prst="rect">
            <a:avLst/>
          </a:prstGeom>
        </p:spPr>
        <p:txBody>
          <a:bodyPr wrap="square">
            <a:spAutoFit/>
          </a:bodyPr>
          <a:lstStyle/>
          <a:p>
            <a:r>
              <a:rPr lang="en-US" sz="2800" dirty="0" smtClean="0">
                <a:latin typeface="Wingdings"/>
                <a:ea typeface="Wingdings"/>
                <a:cs typeface="Wingdings"/>
                <a:sym typeface="Wingdings"/>
              </a:rPr>
              <a:t></a:t>
            </a:r>
            <a:endParaRPr lang="en-US" sz="2800" dirty="0"/>
          </a:p>
        </p:txBody>
      </p:sp>
      <p:sp>
        <p:nvSpPr>
          <p:cNvPr id="20" name="Rectangle 19"/>
          <p:cNvSpPr/>
          <p:nvPr/>
        </p:nvSpPr>
        <p:spPr>
          <a:xfrm>
            <a:off x="541604" y="1035553"/>
            <a:ext cx="462304" cy="523220"/>
          </a:xfrm>
          <a:prstGeom prst="rect">
            <a:avLst/>
          </a:prstGeom>
        </p:spPr>
        <p:txBody>
          <a:bodyPr wrap="square">
            <a:spAutoFit/>
          </a:bodyPr>
          <a:lstStyle/>
          <a:p>
            <a:r>
              <a:rPr lang="en-US" sz="2800" dirty="0" smtClean="0">
                <a:latin typeface="Wingdings"/>
                <a:ea typeface="Wingdings"/>
                <a:cs typeface="Wingdings"/>
                <a:sym typeface="Wingdings"/>
              </a:rPr>
              <a:t></a:t>
            </a:r>
            <a:endParaRPr lang="en-US" sz="2800" dirty="0"/>
          </a:p>
        </p:txBody>
      </p:sp>
    </p:spTree>
    <p:extLst>
      <p:ext uri="{BB962C8B-B14F-4D97-AF65-F5344CB8AC3E}">
        <p14:creationId xmlns:p14="http://schemas.microsoft.com/office/powerpoint/2010/main" val="9778312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3627" b="16019"/>
          <a:stretch/>
        </p:blipFill>
        <p:spPr>
          <a:xfrm>
            <a:off x="3518727" y="1372083"/>
            <a:ext cx="4639888" cy="3960000"/>
          </a:xfrm>
          <a:prstGeom prst="rect">
            <a:avLst/>
          </a:prstGeom>
        </p:spPr>
      </p:pic>
      <p:sp>
        <p:nvSpPr>
          <p:cNvPr id="5" name="TextBox 4"/>
          <p:cNvSpPr txBox="1"/>
          <p:nvPr/>
        </p:nvSpPr>
        <p:spPr>
          <a:xfrm>
            <a:off x="457202" y="1317474"/>
            <a:ext cx="493945" cy="369332"/>
          </a:xfrm>
          <a:prstGeom prst="rect">
            <a:avLst/>
          </a:prstGeom>
          <a:noFill/>
        </p:spPr>
        <p:txBody>
          <a:bodyPr wrap="none" rtlCol="0">
            <a:spAutoFit/>
          </a:bodyPr>
          <a:lstStyle/>
          <a:p>
            <a:r>
              <a:rPr lang="en-US" b="1" dirty="0"/>
              <a:t>t</a:t>
            </a:r>
            <a:r>
              <a:rPr lang="en-US" b="1" dirty="0" smtClean="0"/>
              <a:t>=0</a:t>
            </a:r>
            <a:endParaRPr lang="en-US" b="1" dirty="0"/>
          </a:p>
        </p:txBody>
      </p:sp>
      <p:grpSp>
        <p:nvGrpSpPr>
          <p:cNvPr id="13" name="Group 12"/>
          <p:cNvGrpSpPr/>
          <p:nvPr/>
        </p:nvGrpSpPr>
        <p:grpSpPr>
          <a:xfrm>
            <a:off x="4772" y="260050"/>
            <a:ext cx="5070376" cy="834571"/>
            <a:chOff x="-15820" y="4154715"/>
            <a:chExt cx="6631915" cy="834571"/>
          </a:xfrm>
        </p:grpSpPr>
        <p:sp>
          <p:nvSpPr>
            <p:cNvPr id="14" name="Rectangle 13"/>
            <p:cNvSpPr/>
            <p:nvPr/>
          </p:nvSpPr>
          <p:spPr>
            <a:xfrm>
              <a:off x="1" y="4154715"/>
              <a:ext cx="6616094"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p:cNvSpPr txBox="1"/>
            <p:nvPr/>
          </p:nvSpPr>
          <p:spPr>
            <a:xfrm>
              <a:off x="-15820" y="4154715"/>
              <a:ext cx="6595475" cy="707886"/>
            </a:xfrm>
            <a:prstGeom prst="rect">
              <a:avLst/>
            </a:prstGeom>
            <a:noFill/>
          </p:spPr>
          <p:txBody>
            <a:bodyPr wrap="none" rtlCol="0">
              <a:spAutoFit/>
            </a:bodyPr>
            <a:lstStyle/>
            <a:p>
              <a:r>
                <a:rPr lang="en-US" sz="4000" dirty="0" smtClean="0">
                  <a:solidFill>
                    <a:schemeClr val="bg1"/>
                  </a:solidFill>
                </a:rPr>
                <a:t>Experimental paradigm</a:t>
              </a:r>
              <a:endParaRPr lang="en-US" sz="4000" dirty="0">
                <a:solidFill>
                  <a:schemeClr val="bg1"/>
                </a:solidFill>
              </a:endParaRPr>
            </a:p>
          </p:txBody>
        </p:sp>
      </p:grpSp>
      <p:grpSp>
        <p:nvGrpSpPr>
          <p:cNvPr id="16" name="Group 15"/>
          <p:cNvGrpSpPr/>
          <p:nvPr/>
        </p:nvGrpSpPr>
        <p:grpSpPr>
          <a:xfrm>
            <a:off x="4245393" y="1952262"/>
            <a:ext cx="3192911" cy="1946542"/>
            <a:chOff x="4225554" y="1970281"/>
            <a:chExt cx="3192911" cy="1946542"/>
          </a:xfrm>
        </p:grpSpPr>
        <p:sp>
          <p:nvSpPr>
            <p:cNvPr id="17" name="Rectangle 16"/>
            <p:cNvSpPr/>
            <p:nvPr/>
          </p:nvSpPr>
          <p:spPr>
            <a:xfrm>
              <a:off x="4225554" y="1970281"/>
              <a:ext cx="3192911" cy="1946542"/>
            </a:xfrm>
            <a:prstGeom prst="rect">
              <a:avLst/>
            </a:prstGeom>
            <a:solidFill>
              <a:schemeClr val="tx1">
                <a:lumMod val="85000"/>
                <a:lumOff val="1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732989" y="2872337"/>
              <a:ext cx="108000" cy="1080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233421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t="23627" b="16019"/>
          <a:stretch/>
        </p:blipFill>
        <p:spPr>
          <a:xfrm>
            <a:off x="3518727" y="1372083"/>
            <a:ext cx="4639888" cy="3960000"/>
          </a:xfrm>
          <a:prstGeom prst="rect">
            <a:avLst/>
          </a:prstGeom>
        </p:spPr>
      </p:pic>
      <p:sp>
        <p:nvSpPr>
          <p:cNvPr id="4" name="Rectangle 3"/>
          <p:cNvSpPr/>
          <p:nvPr/>
        </p:nvSpPr>
        <p:spPr>
          <a:xfrm>
            <a:off x="4225556" y="1970281"/>
            <a:ext cx="3192911" cy="1946542"/>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868869" y="1686338"/>
            <a:ext cx="44163" cy="44163"/>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i1872904642.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3509" y="2186289"/>
            <a:ext cx="2437707" cy="1523567"/>
          </a:xfrm>
          <a:prstGeom prst="rect">
            <a:avLst/>
          </a:prstGeom>
        </p:spPr>
      </p:pic>
      <p:sp>
        <p:nvSpPr>
          <p:cNvPr id="5" name="TextBox 4"/>
          <p:cNvSpPr txBox="1"/>
          <p:nvPr/>
        </p:nvSpPr>
        <p:spPr>
          <a:xfrm>
            <a:off x="457202" y="1317474"/>
            <a:ext cx="493945" cy="369332"/>
          </a:xfrm>
          <a:prstGeom prst="rect">
            <a:avLst/>
          </a:prstGeom>
          <a:noFill/>
        </p:spPr>
        <p:txBody>
          <a:bodyPr wrap="none" rtlCol="0">
            <a:spAutoFit/>
          </a:bodyPr>
          <a:lstStyle/>
          <a:p>
            <a:r>
              <a:rPr lang="en-US" dirty="0"/>
              <a:t>t</a:t>
            </a:r>
            <a:r>
              <a:rPr lang="en-US" dirty="0" smtClean="0"/>
              <a:t>=0</a:t>
            </a:r>
            <a:endParaRPr lang="en-US" dirty="0"/>
          </a:p>
        </p:txBody>
      </p:sp>
      <p:sp>
        <p:nvSpPr>
          <p:cNvPr id="12" name="TextBox 11"/>
          <p:cNvSpPr txBox="1"/>
          <p:nvPr/>
        </p:nvSpPr>
        <p:spPr>
          <a:xfrm>
            <a:off x="457202" y="2014135"/>
            <a:ext cx="761747" cy="369332"/>
          </a:xfrm>
          <a:prstGeom prst="rect">
            <a:avLst/>
          </a:prstGeom>
          <a:noFill/>
        </p:spPr>
        <p:txBody>
          <a:bodyPr wrap="none" rtlCol="0">
            <a:spAutoFit/>
          </a:bodyPr>
          <a:lstStyle/>
          <a:p>
            <a:r>
              <a:rPr lang="en-US" b="1" dirty="0"/>
              <a:t>t</a:t>
            </a:r>
            <a:r>
              <a:rPr lang="en-US" b="1" dirty="0" smtClean="0"/>
              <a:t>=0.5s</a:t>
            </a:r>
            <a:endParaRPr lang="en-US" b="1" dirty="0"/>
          </a:p>
        </p:txBody>
      </p:sp>
      <p:grpSp>
        <p:nvGrpSpPr>
          <p:cNvPr id="13" name="Group 12"/>
          <p:cNvGrpSpPr/>
          <p:nvPr/>
        </p:nvGrpSpPr>
        <p:grpSpPr>
          <a:xfrm>
            <a:off x="4772" y="260050"/>
            <a:ext cx="5070376" cy="834571"/>
            <a:chOff x="-15820" y="4154715"/>
            <a:chExt cx="6631915" cy="834571"/>
          </a:xfrm>
        </p:grpSpPr>
        <p:sp>
          <p:nvSpPr>
            <p:cNvPr id="14" name="Rectangle 13"/>
            <p:cNvSpPr/>
            <p:nvPr/>
          </p:nvSpPr>
          <p:spPr>
            <a:xfrm>
              <a:off x="1" y="4154715"/>
              <a:ext cx="6616094"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p:cNvSpPr txBox="1"/>
            <p:nvPr/>
          </p:nvSpPr>
          <p:spPr>
            <a:xfrm>
              <a:off x="-15820" y="4154715"/>
              <a:ext cx="6595475" cy="707886"/>
            </a:xfrm>
            <a:prstGeom prst="rect">
              <a:avLst/>
            </a:prstGeom>
            <a:noFill/>
          </p:spPr>
          <p:txBody>
            <a:bodyPr wrap="none" rtlCol="0">
              <a:spAutoFit/>
            </a:bodyPr>
            <a:lstStyle/>
            <a:p>
              <a:r>
                <a:rPr lang="en-US" sz="4000" dirty="0">
                  <a:solidFill>
                    <a:schemeClr val="bg1"/>
                  </a:solidFill>
                </a:rPr>
                <a:t>E</a:t>
              </a:r>
              <a:r>
                <a:rPr lang="en-US" sz="4000" dirty="0" smtClean="0">
                  <a:solidFill>
                    <a:schemeClr val="bg1"/>
                  </a:solidFill>
                </a:rPr>
                <a:t>xperimental paradigm</a:t>
              </a:r>
              <a:endParaRPr lang="en-US" sz="4000" dirty="0">
                <a:solidFill>
                  <a:schemeClr val="bg1"/>
                </a:solidFill>
              </a:endParaRPr>
            </a:p>
          </p:txBody>
        </p:sp>
      </p:grpSp>
      <p:grpSp>
        <p:nvGrpSpPr>
          <p:cNvPr id="19" name="Group 18"/>
          <p:cNvGrpSpPr>
            <a:grpSpLocks/>
          </p:cNvGrpSpPr>
          <p:nvPr/>
        </p:nvGrpSpPr>
        <p:grpSpPr>
          <a:xfrm>
            <a:off x="1319041" y="1317476"/>
            <a:ext cx="1188000" cy="720000"/>
            <a:chOff x="4225554" y="1970281"/>
            <a:chExt cx="3192911" cy="1946542"/>
          </a:xfrm>
        </p:grpSpPr>
        <p:sp>
          <p:nvSpPr>
            <p:cNvPr id="20" name="Rectangle 19"/>
            <p:cNvSpPr/>
            <p:nvPr/>
          </p:nvSpPr>
          <p:spPr>
            <a:xfrm>
              <a:off x="4225554" y="1970281"/>
              <a:ext cx="3192911" cy="1946542"/>
            </a:xfrm>
            <a:prstGeom prst="rect">
              <a:avLst/>
            </a:prstGeom>
            <a:solidFill>
              <a:schemeClr val="tx1">
                <a:lumMod val="85000"/>
                <a:lumOff val="1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732989" y="2872337"/>
              <a:ext cx="108000" cy="1080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740759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t="23627" b="16019"/>
          <a:stretch/>
        </p:blipFill>
        <p:spPr>
          <a:xfrm>
            <a:off x="3518727" y="1372083"/>
            <a:ext cx="4639888" cy="3960000"/>
          </a:xfrm>
          <a:prstGeom prst="rect">
            <a:avLst/>
          </a:prstGeom>
        </p:spPr>
      </p:pic>
      <p:sp>
        <p:nvSpPr>
          <p:cNvPr id="4" name="Rectangle 3"/>
          <p:cNvSpPr/>
          <p:nvPr/>
        </p:nvSpPr>
        <p:spPr>
          <a:xfrm>
            <a:off x="4225556" y="1970281"/>
            <a:ext cx="3192911" cy="1946542"/>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a:grpSpLocks noChangeAspect="1"/>
          </p:cNvGrpSpPr>
          <p:nvPr/>
        </p:nvGrpSpPr>
        <p:grpSpPr>
          <a:xfrm>
            <a:off x="1317968" y="2338688"/>
            <a:ext cx="1181015" cy="720000"/>
            <a:chOff x="4225554" y="1970281"/>
            <a:chExt cx="3192911" cy="1946542"/>
          </a:xfrm>
        </p:grpSpPr>
        <p:sp>
          <p:nvSpPr>
            <p:cNvPr id="13" name="Rectangle 12"/>
            <p:cNvSpPr/>
            <p:nvPr/>
          </p:nvSpPr>
          <p:spPr>
            <a:xfrm>
              <a:off x="4225554" y="1970281"/>
              <a:ext cx="3192911" cy="1946542"/>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i1872904642.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3507" y="2186288"/>
              <a:ext cx="2437707" cy="1523567"/>
            </a:xfrm>
            <a:prstGeom prst="rect">
              <a:avLst/>
            </a:prstGeom>
          </p:spPr>
        </p:pic>
      </p:grpSp>
      <p:grpSp>
        <p:nvGrpSpPr>
          <p:cNvPr id="15" name="Group 14"/>
          <p:cNvGrpSpPr>
            <a:grpSpLocks noChangeAspect="1"/>
          </p:cNvGrpSpPr>
          <p:nvPr/>
        </p:nvGrpSpPr>
        <p:grpSpPr>
          <a:xfrm>
            <a:off x="1252462" y="1317476"/>
            <a:ext cx="1305641" cy="795977"/>
            <a:chOff x="4225554" y="1970281"/>
            <a:chExt cx="3192911" cy="1946542"/>
          </a:xfrm>
        </p:grpSpPr>
        <p:sp>
          <p:nvSpPr>
            <p:cNvPr id="16" name="Rectangle 15"/>
            <p:cNvSpPr/>
            <p:nvPr/>
          </p:nvSpPr>
          <p:spPr>
            <a:xfrm>
              <a:off x="4225554" y="1970281"/>
              <a:ext cx="3192911" cy="1946542"/>
            </a:xfrm>
            <a:prstGeom prst="rect">
              <a:avLst/>
            </a:prstGeom>
            <a:solidFill>
              <a:schemeClr val="tx1">
                <a:lumMod val="85000"/>
                <a:lumOff val="1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732989" y="2872337"/>
              <a:ext cx="108000" cy="1080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457202" y="1317474"/>
            <a:ext cx="493945" cy="369332"/>
          </a:xfrm>
          <a:prstGeom prst="rect">
            <a:avLst/>
          </a:prstGeom>
          <a:noFill/>
        </p:spPr>
        <p:txBody>
          <a:bodyPr wrap="none" rtlCol="0">
            <a:spAutoFit/>
          </a:bodyPr>
          <a:lstStyle/>
          <a:p>
            <a:r>
              <a:rPr lang="en-US" dirty="0"/>
              <a:t>t</a:t>
            </a:r>
            <a:r>
              <a:rPr lang="en-US" dirty="0" smtClean="0"/>
              <a:t>=0</a:t>
            </a:r>
            <a:endParaRPr lang="en-US" dirty="0"/>
          </a:p>
        </p:txBody>
      </p:sp>
      <p:sp>
        <p:nvSpPr>
          <p:cNvPr id="19" name="TextBox 18"/>
          <p:cNvSpPr txBox="1"/>
          <p:nvPr/>
        </p:nvSpPr>
        <p:spPr>
          <a:xfrm>
            <a:off x="457202" y="2014135"/>
            <a:ext cx="761747" cy="369332"/>
          </a:xfrm>
          <a:prstGeom prst="rect">
            <a:avLst/>
          </a:prstGeom>
          <a:noFill/>
        </p:spPr>
        <p:txBody>
          <a:bodyPr wrap="none" rtlCol="0">
            <a:spAutoFit/>
          </a:bodyPr>
          <a:lstStyle/>
          <a:p>
            <a:r>
              <a:rPr lang="en-US" dirty="0"/>
              <a:t>t</a:t>
            </a:r>
            <a:r>
              <a:rPr lang="en-US" dirty="0" smtClean="0"/>
              <a:t>=0.5s</a:t>
            </a:r>
            <a:endParaRPr lang="en-US" dirty="0"/>
          </a:p>
        </p:txBody>
      </p:sp>
      <p:pic>
        <p:nvPicPr>
          <p:cNvPr id="6" name="Picture 5" descr="noise.jpg"/>
          <p:cNvPicPr>
            <a:picLocks/>
          </p:cNvPicPr>
          <p:nvPr/>
        </p:nvPicPr>
        <p:blipFill>
          <a:blip r:embed="rId5">
            <a:extLst>
              <a:ext uri="{28A0092B-C50C-407E-A947-70E740481C1C}">
                <a14:useLocalDpi xmlns:a14="http://schemas.microsoft.com/office/drawing/2010/main" val="0"/>
              </a:ext>
            </a:extLst>
          </a:blip>
          <a:stretch>
            <a:fillRect/>
          </a:stretch>
        </p:blipFill>
        <p:spPr>
          <a:xfrm>
            <a:off x="4593506" y="2186288"/>
            <a:ext cx="2448000" cy="1548000"/>
          </a:xfrm>
          <a:prstGeom prst="rect">
            <a:avLst/>
          </a:prstGeom>
        </p:spPr>
      </p:pic>
      <p:sp>
        <p:nvSpPr>
          <p:cNvPr id="20" name="TextBox 19"/>
          <p:cNvSpPr txBox="1"/>
          <p:nvPr/>
        </p:nvSpPr>
        <p:spPr>
          <a:xfrm>
            <a:off x="465455" y="2971775"/>
            <a:ext cx="761747" cy="369332"/>
          </a:xfrm>
          <a:prstGeom prst="rect">
            <a:avLst/>
          </a:prstGeom>
          <a:noFill/>
        </p:spPr>
        <p:txBody>
          <a:bodyPr wrap="none" rtlCol="0">
            <a:spAutoFit/>
          </a:bodyPr>
          <a:lstStyle/>
          <a:p>
            <a:r>
              <a:rPr lang="en-US" b="1" dirty="0"/>
              <a:t>t</a:t>
            </a:r>
            <a:r>
              <a:rPr lang="en-US" b="1" dirty="0" smtClean="0"/>
              <a:t>=5.5s</a:t>
            </a:r>
            <a:endParaRPr lang="en-US" b="1" dirty="0"/>
          </a:p>
        </p:txBody>
      </p:sp>
      <p:grpSp>
        <p:nvGrpSpPr>
          <p:cNvPr id="21" name="Group 20"/>
          <p:cNvGrpSpPr/>
          <p:nvPr/>
        </p:nvGrpSpPr>
        <p:grpSpPr>
          <a:xfrm>
            <a:off x="4772" y="260050"/>
            <a:ext cx="5070376" cy="834571"/>
            <a:chOff x="-15820" y="4154715"/>
            <a:chExt cx="6631915" cy="834571"/>
          </a:xfrm>
        </p:grpSpPr>
        <p:sp>
          <p:nvSpPr>
            <p:cNvPr id="22" name="Rectangle 21"/>
            <p:cNvSpPr/>
            <p:nvPr/>
          </p:nvSpPr>
          <p:spPr>
            <a:xfrm>
              <a:off x="1" y="4154715"/>
              <a:ext cx="6616094" cy="834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extBox 22"/>
            <p:cNvSpPr txBox="1"/>
            <p:nvPr/>
          </p:nvSpPr>
          <p:spPr>
            <a:xfrm>
              <a:off x="-15820" y="4154715"/>
              <a:ext cx="6595475" cy="707886"/>
            </a:xfrm>
            <a:prstGeom prst="rect">
              <a:avLst/>
            </a:prstGeom>
            <a:noFill/>
          </p:spPr>
          <p:txBody>
            <a:bodyPr wrap="none" rtlCol="0">
              <a:spAutoFit/>
            </a:bodyPr>
            <a:lstStyle/>
            <a:p>
              <a:r>
                <a:rPr lang="en-US" sz="4000" dirty="0">
                  <a:solidFill>
                    <a:schemeClr val="bg1"/>
                  </a:solidFill>
                </a:rPr>
                <a:t>E</a:t>
              </a:r>
              <a:r>
                <a:rPr lang="en-US" sz="4000" dirty="0" smtClean="0">
                  <a:solidFill>
                    <a:schemeClr val="bg1"/>
                  </a:solidFill>
                </a:rPr>
                <a:t>xperimental paradigm</a:t>
              </a:r>
              <a:endParaRPr lang="en-US" sz="4000" dirty="0">
                <a:solidFill>
                  <a:schemeClr val="bg1"/>
                </a:solidFill>
              </a:endParaRPr>
            </a:p>
          </p:txBody>
        </p:sp>
      </p:grpSp>
    </p:spTree>
    <p:extLst>
      <p:ext uri="{BB962C8B-B14F-4D97-AF65-F5344CB8AC3E}">
        <p14:creationId xmlns:p14="http://schemas.microsoft.com/office/powerpoint/2010/main" val="38849039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7348</TotalTime>
  <Words>1983</Words>
  <Application>Microsoft Macintosh PowerPoint</Application>
  <PresentationFormat>On-screen Show (16:10)</PresentationFormat>
  <Paragraphs>198</Paragraphs>
  <Slides>28</Slides>
  <Notes>28</Notes>
  <HiddenSlides>0</HiddenSlides>
  <MMClips>2</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Importance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Xi Wang</cp:lastModifiedBy>
  <cp:revision>1029</cp:revision>
  <dcterms:created xsi:type="dcterms:W3CDTF">2010-04-12T23:12:02Z</dcterms:created>
  <dcterms:modified xsi:type="dcterms:W3CDTF">2018-10-05T12:13:02Z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